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1"/>
  </p:sldMasterIdLst>
  <p:notesMasterIdLst>
    <p:notesMasterId r:id="rId43"/>
  </p:notesMasterIdLst>
  <p:sldIdLst>
    <p:sldId id="263" r:id="rId2"/>
    <p:sldId id="303" r:id="rId3"/>
    <p:sldId id="258" r:id="rId4"/>
    <p:sldId id="264" r:id="rId5"/>
    <p:sldId id="259" r:id="rId6"/>
    <p:sldId id="273" r:id="rId7"/>
    <p:sldId id="308" r:id="rId8"/>
    <p:sldId id="310" r:id="rId9"/>
    <p:sldId id="285" r:id="rId10"/>
    <p:sldId id="286" r:id="rId11"/>
    <p:sldId id="287" r:id="rId12"/>
    <p:sldId id="288" r:id="rId13"/>
    <p:sldId id="290" r:id="rId14"/>
    <p:sldId id="301" r:id="rId15"/>
    <p:sldId id="265" r:id="rId16"/>
    <p:sldId id="266" r:id="rId17"/>
    <p:sldId id="311" r:id="rId18"/>
    <p:sldId id="309" r:id="rId19"/>
    <p:sldId id="276" r:id="rId20"/>
    <p:sldId id="268" r:id="rId21"/>
    <p:sldId id="269" r:id="rId22"/>
    <p:sldId id="260" r:id="rId23"/>
    <p:sldId id="270" r:id="rId24"/>
    <p:sldId id="271" r:id="rId25"/>
    <p:sldId id="272" r:id="rId26"/>
    <p:sldId id="312" r:id="rId27"/>
    <p:sldId id="305" r:id="rId28"/>
    <p:sldId id="306" r:id="rId29"/>
    <p:sldId id="261" r:id="rId30"/>
    <p:sldId id="279" r:id="rId31"/>
    <p:sldId id="280" r:id="rId32"/>
    <p:sldId id="281" r:id="rId33"/>
    <p:sldId id="282" r:id="rId34"/>
    <p:sldId id="291" r:id="rId35"/>
    <p:sldId id="292" r:id="rId36"/>
    <p:sldId id="293" r:id="rId37"/>
    <p:sldId id="294" r:id="rId38"/>
    <p:sldId id="297" r:id="rId39"/>
    <p:sldId id="298" r:id="rId40"/>
    <p:sldId id="307" r:id="rId41"/>
    <p:sldId id="30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01" autoAdjust="0"/>
  </p:normalViewPr>
  <p:slideViewPr>
    <p:cSldViewPr>
      <p:cViewPr varScale="1">
        <p:scale>
          <a:sx n="95" d="100"/>
          <a:sy n="95" d="100"/>
        </p:scale>
        <p:origin x="2064" y="90"/>
      </p:cViewPr>
      <p:guideLst>
        <p:guide orient="horz" pos="2160"/>
        <p:guide pos="2880"/>
      </p:guideLst>
    </p:cSldViewPr>
  </p:slideViewPr>
  <p:notesTextViewPr>
    <p:cViewPr>
      <p:scale>
        <a:sx n="1" d="1"/>
        <a:sy n="1" d="1"/>
      </p:scale>
      <p:origin x="0" y="0"/>
    </p:cViewPr>
  </p:notesTextViewPr>
  <p:notesViewPr>
    <p:cSldViewPr>
      <p:cViewPr varScale="1">
        <p:scale>
          <a:sx n="126" d="100"/>
          <a:sy n="126" d="100"/>
        </p:scale>
        <p:origin x="-489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DDD720-1BCD-4189-832C-5FD8D30773F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0E0DA502-E56A-4D74-A32F-1D0A13014087}">
      <dgm:prSet phldrT="[Text]"/>
      <dgm:spPr/>
      <dgm:t>
        <a:bodyPr/>
        <a:lstStyle/>
        <a:p>
          <a:r>
            <a:rPr lang="en-GB" dirty="0" smtClean="0"/>
            <a:t>Academic attainment</a:t>
          </a:r>
          <a:endParaRPr lang="en-GB" dirty="0"/>
        </a:p>
      </dgm:t>
    </dgm:pt>
    <dgm:pt modelId="{DD4B0B3B-06CF-4388-90E2-5C585CADF259}" type="parTrans" cxnId="{4921825F-CB14-44A1-BBE5-2A1FC87507A0}">
      <dgm:prSet/>
      <dgm:spPr/>
      <dgm:t>
        <a:bodyPr/>
        <a:lstStyle/>
        <a:p>
          <a:endParaRPr lang="en-GB"/>
        </a:p>
      </dgm:t>
    </dgm:pt>
    <dgm:pt modelId="{5F6019FF-0A92-40EB-8C89-30FAB235BC0E}" type="sibTrans" cxnId="{4921825F-CB14-44A1-BBE5-2A1FC87507A0}">
      <dgm:prSet/>
      <dgm:spPr/>
      <dgm:t>
        <a:bodyPr/>
        <a:lstStyle/>
        <a:p>
          <a:endParaRPr lang="en-GB"/>
        </a:p>
      </dgm:t>
    </dgm:pt>
    <dgm:pt modelId="{DEFA1FF3-6192-4B37-96E3-DB740D6A1878}">
      <dgm:prSet phldrT="[Text]"/>
      <dgm:spPr/>
      <dgm:t>
        <a:bodyPr/>
        <a:lstStyle/>
        <a:p>
          <a:r>
            <a:rPr lang="en-GB" dirty="0" smtClean="0"/>
            <a:t>Personal Statement</a:t>
          </a:r>
          <a:endParaRPr lang="en-GB" dirty="0"/>
        </a:p>
      </dgm:t>
    </dgm:pt>
    <dgm:pt modelId="{4AB3C4A1-96F0-478A-9FDB-B5FA79D319B7}" type="parTrans" cxnId="{FA20762C-E482-4295-B06B-8F76F9506B05}">
      <dgm:prSet/>
      <dgm:spPr/>
      <dgm:t>
        <a:bodyPr/>
        <a:lstStyle/>
        <a:p>
          <a:endParaRPr lang="en-GB"/>
        </a:p>
      </dgm:t>
    </dgm:pt>
    <dgm:pt modelId="{028A12F3-0862-409B-B6C6-E709D18DA2D0}" type="sibTrans" cxnId="{FA20762C-E482-4295-B06B-8F76F9506B05}">
      <dgm:prSet/>
      <dgm:spPr/>
      <dgm:t>
        <a:bodyPr/>
        <a:lstStyle/>
        <a:p>
          <a:endParaRPr lang="en-GB"/>
        </a:p>
      </dgm:t>
    </dgm:pt>
    <dgm:pt modelId="{9F68EF8D-4F19-44DE-8880-4DC08C48DB2F}">
      <dgm:prSet phldrT="[Text]"/>
      <dgm:spPr/>
      <dgm:t>
        <a:bodyPr/>
        <a:lstStyle/>
        <a:p>
          <a:r>
            <a:rPr lang="en-GB" dirty="0" smtClean="0"/>
            <a:t>References</a:t>
          </a:r>
          <a:endParaRPr lang="en-GB" dirty="0"/>
        </a:p>
      </dgm:t>
    </dgm:pt>
    <dgm:pt modelId="{35E88D21-0D84-45CD-98FC-10FA272D5618}" type="parTrans" cxnId="{20C4ADEA-CDE0-4CE0-B01F-B5627153044A}">
      <dgm:prSet/>
      <dgm:spPr/>
      <dgm:t>
        <a:bodyPr/>
        <a:lstStyle/>
        <a:p>
          <a:endParaRPr lang="en-GB"/>
        </a:p>
      </dgm:t>
    </dgm:pt>
    <dgm:pt modelId="{18496CAF-EA90-419A-B85D-930839AB147F}" type="sibTrans" cxnId="{20C4ADEA-CDE0-4CE0-B01F-B5627153044A}">
      <dgm:prSet/>
      <dgm:spPr/>
      <dgm:t>
        <a:bodyPr/>
        <a:lstStyle/>
        <a:p>
          <a:endParaRPr lang="en-GB"/>
        </a:p>
      </dgm:t>
    </dgm:pt>
    <dgm:pt modelId="{A8D9AA2B-D184-4D29-AF56-559E992F3284}">
      <dgm:prSet phldrT="[Text]"/>
      <dgm:spPr/>
      <dgm:t>
        <a:bodyPr/>
        <a:lstStyle/>
        <a:p>
          <a:r>
            <a:rPr lang="en-GB" dirty="0" smtClean="0"/>
            <a:t>Interview</a:t>
          </a:r>
          <a:endParaRPr lang="en-GB" dirty="0"/>
        </a:p>
      </dgm:t>
    </dgm:pt>
    <dgm:pt modelId="{B262885F-74CC-49DF-B074-F23758C1C3E9}" type="parTrans" cxnId="{B09C6B88-831B-4482-86B2-C7CF0EBEA285}">
      <dgm:prSet/>
      <dgm:spPr/>
      <dgm:t>
        <a:bodyPr/>
        <a:lstStyle/>
        <a:p>
          <a:endParaRPr lang="en-GB"/>
        </a:p>
      </dgm:t>
    </dgm:pt>
    <dgm:pt modelId="{E2016B51-5906-466B-8F62-DFD5453E66D3}" type="sibTrans" cxnId="{B09C6B88-831B-4482-86B2-C7CF0EBEA285}">
      <dgm:prSet/>
      <dgm:spPr/>
      <dgm:t>
        <a:bodyPr/>
        <a:lstStyle/>
        <a:p>
          <a:endParaRPr lang="en-GB"/>
        </a:p>
      </dgm:t>
    </dgm:pt>
    <dgm:pt modelId="{B84F1261-21C1-469E-AEE5-566E0D300DCC}" type="pres">
      <dgm:prSet presAssocID="{B2DDD720-1BCD-4189-832C-5FD8D30773FB}" presName="CompostProcess" presStyleCnt="0">
        <dgm:presLayoutVars>
          <dgm:dir/>
          <dgm:resizeHandles val="exact"/>
        </dgm:presLayoutVars>
      </dgm:prSet>
      <dgm:spPr/>
      <dgm:t>
        <a:bodyPr/>
        <a:lstStyle/>
        <a:p>
          <a:endParaRPr lang="en-GB"/>
        </a:p>
      </dgm:t>
    </dgm:pt>
    <dgm:pt modelId="{7E773E51-AC58-4C8E-82C1-5074CA1B2E61}" type="pres">
      <dgm:prSet presAssocID="{B2DDD720-1BCD-4189-832C-5FD8D30773FB}" presName="arrow" presStyleLbl="bgShp" presStyleIdx="0" presStyleCnt="1"/>
      <dgm:spPr/>
    </dgm:pt>
    <dgm:pt modelId="{38846109-09AF-4BE9-967D-0B43EF001156}" type="pres">
      <dgm:prSet presAssocID="{B2DDD720-1BCD-4189-832C-5FD8D30773FB}" presName="linearProcess" presStyleCnt="0"/>
      <dgm:spPr/>
    </dgm:pt>
    <dgm:pt modelId="{0A743333-DC3A-4707-A197-D3A787FFC043}" type="pres">
      <dgm:prSet presAssocID="{0E0DA502-E56A-4D74-A32F-1D0A13014087}" presName="textNode" presStyleLbl="node1" presStyleIdx="0" presStyleCnt="4">
        <dgm:presLayoutVars>
          <dgm:bulletEnabled val="1"/>
        </dgm:presLayoutVars>
      </dgm:prSet>
      <dgm:spPr/>
      <dgm:t>
        <a:bodyPr/>
        <a:lstStyle/>
        <a:p>
          <a:endParaRPr lang="en-GB"/>
        </a:p>
      </dgm:t>
    </dgm:pt>
    <dgm:pt modelId="{807E45FD-18DA-4337-B897-9B193E5D9033}" type="pres">
      <dgm:prSet presAssocID="{5F6019FF-0A92-40EB-8C89-30FAB235BC0E}" presName="sibTrans" presStyleCnt="0"/>
      <dgm:spPr/>
    </dgm:pt>
    <dgm:pt modelId="{7AADA5AF-A3C8-47ED-B077-7454EE7DD3B8}" type="pres">
      <dgm:prSet presAssocID="{DEFA1FF3-6192-4B37-96E3-DB740D6A1878}" presName="textNode" presStyleLbl="node1" presStyleIdx="1" presStyleCnt="4">
        <dgm:presLayoutVars>
          <dgm:bulletEnabled val="1"/>
        </dgm:presLayoutVars>
      </dgm:prSet>
      <dgm:spPr/>
      <dgm:t>
        <a:bodyPr/>
        <a:lstStyle/>
        <a:p>
          <a:endParaRPr lang="en-GB"/>
        </a:p>
      </dgm:t>
    </dgm:pt>
    <dgm:pt modelId="{1B783DE6-3B5E-457D-9347-DA95FB690B16}" type="pres">
      <dgm:prSet presAssocID="{028A12F3-0862-409B-B6C6-E709D18DA2D0}" presName="sibTrans" presStyleCnt="0"/>
      <dgm:spPr/>
    </dgm:pt>
    <dgm:pt modelId="{9E7A7CC1-4E24-486B-9A00-E3EAA0502595}" type="pres">
      <dgm:prSet presAssocID="{9F68EF8D-4F19-44DE-8880-4DC08C48DB2F}" presName="textNode" presStyleLbl="node1" presStyleIdx="2" presStyleCnt="4">
        <dgm:presLayoutVars>
          <dgm:bulletEnabled val="1"/>
        </dgm:presLayoutVars>
      </dgm:prSet>
      <dgm:spPr/>
      <dgm:t>
        <a:bodyPr/>
        <a:lstStyle/>
        <a:p>
          <a:endParaRPr lang="en-GB"/>
        </a:p>
      </dgm:t>
    </dgm:pt>
    <dgm:pt modelId="{66D00027-BA3C-4570-A22F-F47704469A40}" type="pres">
      <dgm:prSet presAssocID="{18496CAF-EA90-419A-B85D-930839AB147F}" presName="sibTrans" presStyleCnt="0"/>
      <dgm:spPr/>
    </dgm:pt>
    <dgm:pt modelId="{DF1BB2C2-47ED-4B52-A691-BD458448D03E}" type="pres">
      <dgm:prSet presAssocID="{A8D9AA2B-D184-4D29-AF56-559E992F3284}" presName="textNode" presStyleLbl="node1" presStyleIdx="3" presStyleCnt="4">
        <dgm:presLayoutVars>
          <dgm:bulletEnabled val="1"/>
        </dgm:presLayoutVars>
      </dgm:prSet>
      <dgm:spPr/>
      <dgm:t>
        <a:bodyPr/>
        <a:lstStyle/>
        <a:p>
          <a:endParaRPr lang="en-GB"/>
        </a:p>
      </dgm:t>
    </dgm:pt>
  </dgm:ptLst>
  <dgm:cxnLst>
    <dgm:cxn modelId="{FA20762C-E482-4295-B06B-8F76F9506B05}" srcId="{B2DDD720-1BCD-4189-832C-5FD8D30773FB}" destId="{DEFA1FF3-6192-4B37-96E3-DB740D6A1878}" srcOrd="1" destOrd="0" parTransId="{4AB3C4A1-96F0-478A-9FDB-B5FA79D319B7}" sibTransId="{028A12F3-0862-409B-B6C6-E709D18DA2D0}"/>
    <dgm:cxn modelId="{A6178BEB-DAAD-4E0E-A611-FA0DA823A214}" type="presOf" srcId="{A8D9AA2B-D184-4D29-AF56-559E992F3284}" destId="{DF1BB2C2-47ED-4B52-A691-BD458448D03E}" srcOrd="0" destOrd="0" presId="urn:microsoft.com/office/officeart/2005/8/layout/hProcess9"/>
    <dgm:cxn modelId="{C30DDDC9-CF08-4989-9648-677368C1B067}" type="presOf" srcId="{9F68EF8D-4F19-44DE-8880-4DC08C48DB2F}" destId="{9E7A7CC1-4E24-486B-9A00-E3EAA0502595}" srcOrd="0" destOrd="0" presId="urn:microsoft.com/office/officeart/2005/8/layout/hProcess9"/>
    <dgm:cxn modelId="{4921825F-CB14-44A1-BBE5-2A1FC87507A0}" srcId="{B2DDD720-1BCD-4189-832C-5FD8D30773FB}" destId="{0E0DA502-E56A-4D74-A32F-1D0A13014087}" srcOrd="0" destOrd="0" parTransId="{DD4B0B3B-06CF-4388-90E2-5C585CADF259}" sibTransId="{5F6019FF-0A92-40EB-8C89-30FAB235BC0E}"/>
    <dgm:cxn modelId="{20C4ADEA-CDE0-4CE0-B01F-B5627153044A}" srcId="{B2DDD720-1BCD-4189-832C-5FD8D30773FB}" destId="{9F68EF8D-4F19-44DE-8880-4DC08C48DB2F}" srcOrd="2" destOrd="0" parTransId="{35E88D21-0D84-45CD-98FC-10FA272D5618}" sibTransId="{18496CAF-EA90-419A-B85D-930839AB147F}"/>
    <dgm:cxn modelId="{FD56E4C0-8A48-404A-879D-45754235C4AA}" type="presOf" srcId="{B2DDD720-1BCD-4189-832C-5FD8D30773FB}" destId="{B84F1261-21C1-469E-AEE5-566E0D300DCC}" srcOrd="0" destOrd="0" presId="urn:microsoft.com/office/officeart/2005/8/layout/hProcess9"/>
    <dgm:cxn modelId="{0E46DA2E-0E0B-46D9-A2A4-731E442DF0AF}" type="presOf" srcId="{0E0DA502-E56A-4D74-A32F-1D0A13014087}" destId="{0A743333-DC3A-4707-A197-D3A787FFC043}" srcOrd="0" destOrd="0" presId="urn:microsoft.com/office/officeart/2005/8/layout/hProcess9"/>
    <dgm:cxn modelId="{355F1858-C6FF-467C-8530-85BF2DE139A0}" type="presOf" srcId="{DEFA1FF3-6192-4B37-96E3-DB740D6A1878}" destId="{7AADA5AF-A3C8-47ED-B077-7454EE7DD3B8}" srcOrd="0" destOrd="0" presId="urn:microsoft.com/office/officeart/2005/8/layout/hProcess9"/>
    <dgm:cxn modelId="{B09C6B88-831B-4482-86B2-C7CF0EBEA285}" srcId="{B2DDD720-1BCD-4189-832C-5FD8D30773FB}" destId="{A8D9AA2B-D184-4D29-AF56-559E992F3284}" srcOrd="3" destOrd="0" parTransId="{B262885F-74CC-49DF-B074-F23758C1C3E9}" sibTransId="{E2016B51-5906-466B-8F62-DFD5453E66D3}"/>
    <dgm:cxn modelId="{4C66AFAC-0C05-44B3-AB69-F90E5FBDB13D}" type="presParOf" srcId="{B84F1261-21C1-469E-AEE5-566E0D300DCC}" destId="{7E773E51-AC58-4C8E-82C1-5074CA1B2E61}" srcOrd="0" destOrd="0" presId="urn:microsoft.com/office/officeart/2005/8/layout/hProcess9"/>
    <dgm:cxn modelId="{5E730F81-D9C0-4C44-B6D6-F30A7456D337}" type="presParOf" srcId="{B84F1261-21C1-469E-AEE5-566E0D300DCC}" destId="{38846109-09AF-4BE9-967D-0B43EF001156}" srcOrd="1" destOrd="0" presId="urn:microsoft.com/office/officeart/2005/8/layout/hProcess9"/>
    <dgm:cxn modelId="{B42F78CF-576C-448D-A037-C41590C3C8D9}" type="presParOf" srcId="{38846109-09AF-4BE9-967D-0B43EF001156}" destId="{0A743333-DC3A-4707-A197-D3A787FFC043}" srcOrd="0" destOrd="0" presId="urn:microsoft.com/office/officeart/2005/8/layout/hProcess9"/>
    <dgm:cxn modelId="{26F972E2-F5C7-4349-88F4-F77CA2105101}" type="presParOf" srcId="{38846109-09AF-4BE9-967D-0B43EF001156}" destId="{807E45FD-18DA-4337-B897-9B193E5D9033}" srcOrd="1" destOrd="0" presId="urn:microsoft.com/office/officeart/2005/8/layout/hProcess9"/>
    <dgm:cxn modelId="{AA6FF5BE-9F36-4A40-8C77-368CDE41F5B1}" type="presParOf" srcId="{38846109-09AF-4BE9-967D-0B43EF001156}" destId="{7AADA5AF-A3C8-47ED-B077-7454EE7DD3B8}" srcOrd="2" destOrd="0" presId="urn:microsoft.com/office/officeart/2005/8/layout/hProcess9"/>
    <dgm:cxn modelId="{1EF2F413-12C6-489F-91D1-07CEA0A3D074}" type="presParOf" srcId="{38846109-09AF-4BE9-967D-0B43EF001156}" destId="{1B783DE6-3B5E-457D-9347-DA95FB690B16}" srcOrd="3" destOrd="0" presId="urn:microsoft.com/office/officeart/2005/8/layout/hProcess9"/>
    <dgm:cxn modelId="{50412A83-4F33-4B6B-AEF4-43F0940ED6FD}" type="presParOf" srcId="{38846109-09AF-4BE9-967D-0B43EF001156}" destId="{9E7A7CC1-4E24-486B-9A00-E3EAA0502595}" srcOrd="4" destOrd="0" presId="urn:microsoft.com/office/officeart/2005/8/layout/hProcess9"/>
    <dgm:cxn modelId="{DAB031DA-48A8-4BFF-87D5-30B54AE89857}" type="presParOf" srcId="{38846109-09AF-4BE9-967D-0B43EF001156}" destId="{66D00027-BA3C-4570-A22F-F47704469A40}" srcOrd="5" destOrd="0" presId="urn:microsoft.com/office/officeart/2005/8/layout/hProcess9"/>
    <dgm:cxn modelId="{9594EEC7-0D8D-41D5-9BE5-EC7E1EA7DB90}" type="presParOf" srcId="{38846109-09AF-4BE9-967D-0B43EF001156}" destId="{DF1BB2C2-47ED-4B52-A691-BD458448D03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DDD720-1BCD-4189-832C-5FD8D30773FB}" type="doc">
      <dgm:prSet loTypeId="urn:microsoft.com/office/officeart/2005/8/layout/hProcess9" loCatId="process" qsTypeId="urn:microsoft.com/office/officeart/2005/8/quickstyle/simple1" qsCatId="simple" csTypeId="urn:microsoft.com/office/officeart/2005/8/colors/accent1_2" csCatId="accent1" phldr="1"/>
      <dgm:spPr/>
    </dgm:pt>
    <dgm:pt modelId="{0E0DA502-E56A-4D74-A32F-1D0A13014087}">
      <dgm:prSet phldrT="[Text]"/>
      <dgm:spPr/>
      <dgm:t>
        <a:bodyPr/>
        <a:lstStyle/>
        <a:p>
          <a:r>
            <a:rPr lang="en-GB" dirty="0" smtClean="0"/>
            <a:t>Prior attainment</a:t>
          </a:r>
          <a:endParaRPr lang="en-GB" dirty="0"/>
        </a:p>
      </dgm:t>
    </dgm:pt>
    <dgm:pt modelId="{DD4B0B3B-06CF-4388-90E2-5C585CADF259}" type="parTrans" cxnId="{4921825F-CB14-44A1-BBE5-2A1FC87507A0}">
      <dgm:prSet/>
      <dgm:spPr/>
      <dgm:t>
        <a:bodyPr/>
        <a:lstStyle/>
        <a:p>
          <a:endParaRPr lang="en-GB"/>
        </a:p>
      </dgm:t>
    </dgm:pt>
    <dgm:pt modelId="{5F6019FF-0A92-40EB-8C89-30FAB235BC0E}" type="sibTrans" cxnId="{4921825F-CB14-44A1-BBE5-2A1FC87507A0}">
      <dgm:prSet/>
      <dgm:spPr/>
      <dgm:t>
        <a:bodyPr/>
        <a:lstStyle/>
        <a:p>
          <a:endParaRPr lang="en-GB"/>
        </a:p>
      </dgm:t>
    </dgm:pt>
    <dgm:pt modelId="{DEFA1FF3-6192-4B37-96E3-DB740D6A1878}">
      <dgm:prSet phldrT="[Text]"/>
      <dgm:spPr/>
      <dgm:t>
        <a:bodyPr/>
        <a:lstStyle/>
        <a:p>
          <a:r>
            <a:rPr lang="en-GB" dirty="0" smtClean="0"/>
            <a:t>Admissions Test (UKCAT or other)</a:t>
          </a:r>
          <a:endParaRPr lang="en-GB" dirty="0"/>
        </a:p>
      </dgm:t>
    </dgm:pt>
    <dgm:pt modelId="{4AB3C4A1-96F0-478A-9FDB-B5FA79D319B7}" type="parTrans" cxnId="{FA20762C-E482-4295-B06B-8F76F9506B05}">
      <dgm:prSet/>
      <dgm:spPr/>
      <dgm:t>
        <a:bodyPr/>
        <a:lstStyle/>
        <a:p>
          <a:endParaRPr lang="en-GB"/>
        </a:p>
      </dgm:t>
    </dgm:pt>
    <dgm:pt modelId="{028A12F3-0862-409B-B6C6-E709D18DA2D0}" type="sibTrans" cxnId="{FA20762C-E482-4295-B06B-8F76F9506B05}">
      <dgm:prSet/>
      <dgm:spPr/>
      <dgm:t>
        <a:bodyPr/>
        <a:lstStyle/>
        <a:p>
          <a:endParaRPr lang="en-GB"/>
        </a:p>
      </dgm:t>
    </dgm:pt>
    <dgm:pt modelId="{9F68EF8D-4F19-44DE-8880-4DC08C48DB2F}">
      <dgm:prSet phldrT="[Text]"/>
      <dgm:spPr/>
      <dgm:t>
        <a:bodyPr/>
        <a:lstStyle/>
        <a:p>
          <a:r>
            <a:rPr lang="en-GB" dirty="0" smtClean="0"/>
            <a:t>Interview – MMI or traditional</a:t>
          </a:r>
          <a:endParaRPr lang="en-GB" dirty="0"/>
        </a:p>
      </dgm:t>
    </dgm:pt>
    <dgm:pt modelId="{35E88D21-0D84-45CD-98FC-10FA272D5618}" type="parTrans" cxnId="{20C4ADEA-CDE0-4CE0-B01F-B5627153044A}">
      <dgm:prSet/>
      <dgm:spPr/>
      <dgm:t>
        <a:bodyPr/>
        <a:lstStyle/>
        <a:p>
          <a:endParaRPr lang="en-GB"/>
        </a:p>
      </dgm:t>
    </dgm:pt>
    <dgm:pt modelId="{18496CAF-EA90-419A-B85D-930839AB147F}" type="sibTrans" cxnId="{20C4ADEA-CDE0-4CE0-B01F-B5627153044A}">
      <dgm:prSet/>
      <dgm:spPr/>
      <dgm:t>
        <a:bodyPr/>
        <a:lstStyle/>
        <a:p>
          <a:endParaRPr lang="en-GB"/>
        </a:p>
      </dgm:t>
    </dgm:pt>
    <dgm:pt modelId="{B84F1261-21C1-469E-AEE5-566E0D300DCC}" type="pres">
      <dgm:prSet presAssocID="{B2DDD720-1BCD-4189-832C-5FD8D30773FB}" presName="CompostProcess" presStyleCnt="0">
        <dgm:presLayoutVars>
          <dgm:dir/>
          <dgm:resizeHandles val="exact"/>
        </dgm:presLayoutVars>
      </dgm:prSet>
      <dgm:spPr/>
    </dgm:pt>
    <dgm:pt modelId="{7E773E51-AC58-4C8E-82C1-5074CA1B2E61}" type="pres">
      <dgm:prSet presAssocID="{B2DDD720-1BCD-4189-832C-5FD8D30773FB}" presName="arrow" presStyleLbl="bgShp" presStyleIdx="0" presStyleCnt="1"/>
      <dgm:spPr/>
    </dgm:pt>
    <dgm:pt modelId="{38846109-09AF-4BE9-967D-0B43EF001156}" type="pres">
      <dgm:prSet presAssocID="{B2DDD720-1BCD-4189-832C-5FD8D30773FB}" presName="linearProcess" presStyleCnt="0"/>
      <dgm:spPr/>
    </dgm:pt>
    <dgm:pt modelId="{0A743333-DC3A-4707-A197-D3A787FFC043}" type="pres">
      <dgm:prSet presAssocID="{0E0DA502-E56A-4D74-A32F-1D0A13014087}" presName="textNode" presStyleLbl="node1" presStyleIdx="0" presStyleCnt="3">
        <dgm:presLayoutVars>
          <dgm:bulletEnabled val="1"/>
        </dgm:presLayoutVars>
      </dgm:prSet>
      <dgm:spPr/>
      <dgm:t>
        <a:bodyPr/>
        <a:lstStyle/>
        <a:p>
          <a:endParaRPr lang="en-GB"/>
        </a:p>
      </dgm:t>
    </dgm:pt>
    <dgm:pt modelId="{807E45FD-18DA-4337-B897-9B193E5D9033}" type="pres">
      <dgm:prSet presAssocID="{5F6019FF-0A92-40EB-8C89-30FAB235BC0E}" presName="sibTrans" presStyleCnt="0"/>
      <dgm:spPr/>
    </dgm:pt>
    <dgm:pt modelId="{7AADA5AF-A3C8-47ED-B077-7454EE7DD3B8}" type="pres">
      <dgm:prSet presAssocID="{DEFA1FF3-6192-4B37-96E3-DB740D6A1878}" presName="textNode" presStyleLbl="node1" presStyleIdx="1" presStyleCnt="3">
        <dgm:presLayoutVars>
          <dgm:bulletEnabled val="1"/>
        </dgm:presLayoutVars>
      </dgm:prSet>
      <dgm:spPr/>
      <dgm:t>
        <a:bodyPr/>
        <a:lstStyle/>
        <a:p>
          <a:endParaRPr lang="en-GB"/>
        </a:p>
      </dgm:t>
    </dgm:pt>
    <dgm:pt modelId="{1B783DE6-3B5E-457D-9347-DA95FB690B16}" type="pres">
      <dgm:prSet presAssocID="{028A12F3-0862-409B-B6C6-E709D18DA2D0}" presName="sibTrans" presStyleCnt="0"/>
      <dgm:spPr/>
    </dgm:pt>
    <dgm:pt modelId="{9E7A7CC1-4E24-486B-9A00-E3EAA0502595}" type="pres">
      <dgm:prSet presAssocID="{9F68EF8D-4F19-44DE-8880-4DC08C48DB2F}" presName="textNode" presStyleLbl="node1" presStyleIdx="2" presStyleCnt="3">
        <dgm:presLayoutVars>
          <dgm:bulletEnabled val="1"/>
        </dgm:presLayoutVars>
      </dgm:prSet>
      <dgm:spPr/>
      <dgm:t>
        <a:bodyPr/>
        <a:lstStyle/>
        <a:p>
          <a:endParaRPr lang="en-GB"/>
        </a:p>
      </dgm:t>
    </dgm:pt>
  </dgm:ptLst>
  <dgm:cxnLst>
    <dgm:cxn modelId="{FA20762C-E482-4295-B06B-8F76F9506B05}" srcId="{B2DDD720-1BCD-4189-832C-5FD8D30773FB}" destId="{DEFA1FF3-6192-4B37-96E3-DB740D6A1878}" srcOrd="1" destOrd="0" parTransId="{4AB3C4A1-96F0-478A-9FDB-B5FA79D319B7}" sibTransId="{028A12F3-0862-409B-B6C6-E709D18DA2D0}"/>
    <dgm:cxn modelId="{20C4ADEA-CDE0-4CE0-B01F-B5627153044A}" srcId="{B2DDD720-1BCD-4189-832C-5FD8D30773FB}" destId="{9F68EF8D-4F19-44DE-8880-4DC08C48DB2F}" srcOrd="2" destOrd="0" parTransId="{35E88D21-0D84-45CD-98FC-10FA272D5618}" sibTransId="{18496CAF-EA90-419A-B85D-930839AB147F}"/>
    <dgm:cxn modelId="{0AF126F0-23C0-43D2-817A-A76BD621EBE3}" type="presOf" srcId="{DEFA1FF3-6192-4B37-96E3-DB740D6A1878}" destId="{7AADA5AF-A3C8-47ED-B077-7454EE7DD3B8}" srcOrd="0" destOrd="0" presId="urn:microsoft.com/office/officeart/2005/8/layout/hProcess9"/>
    <dgm:cxn modelId="{4497FDAE-E878-4B70-8A16-37514E92347E}" type="presOf" srcId="{B2DDD720-1BCD-4189-832C-5FD8D30773FB}" destId="{B84F1261-21C1-469E-AEE5-566E0D300DCC}" srcOrd="0" destOrd="0" presId="urn:microsoft.com/office/officeart/2005/8/layout/hProcess9"/>
    <dgm:cxn modelId="{63DB996E-5362-4C92-92AA-5C2737584F77}" type="presOf" srcId="{0E0DA502-E56A-4D74-A32F-1D0A13014087}" destId="{0A743333-DC3A-4707-A197-D3A787FFC043}" srcOrd="0" destOrd="0" presId="urn:microsoft.com/office/officeart/2005/8/layout/hProcess9"/>
    <dgm:cxn modelId="{4921825F-CB14-44A1-BBE5-2A1FC87507A0}" srcId="{B2DDD720-1BCD-4189-832C-5FD8D30773FB}" destId="{0E0DA502-E56A-4D74-A32F-1D0A13014087}" srcOrd="0" destOrd="0" parTransId="{DD4B0B3B-06CF-4388-90E2-5C585CADF259}" sibTransId="{5F6019FF-0A92-40EB-8C89-30FAB235BC0E}"/>
    <dgm:cxn modelId="{615F45EA-43FF-43C0-845B-DB77396A4EB4}" type="presOf" srcId="{9F68EF8D-4F19-44DE-8880-4DC08C48DB2F}" destId="{9E7A7CC1-4E24-486B-9A00-E3EAA0502595}" srcOrd="0" destOrd="0" presId="urn:microsoft.com/office/officeart/2005/8/layout/hProcess9"/>
    <dgm:cxn modelId="{C6BA08F1-50BE-4FE9-9A68-D7C0C7590B0E}" type="presParOf" srcId="{B84F1261-21C1-469E-AEE5-566E0D300DCC}" destId="{7E773E51-AC58-4C8E-82C1-5074CA1B2E61}" srcOrd="0" destOrd="0" presId="urn:microsoft.com/office/officeart/2005/8/layout/hProcess9"/>
    <dgm:cxn modelId="{828F0338-E82A-4E25-9E5C-AE4013655B63}" type="presParOf" srcId="{B84F1261-21C1-469E-AEE5-566E0D300DCC}" destId="{38846109-09AF-4BE9-967D-0B43EF001156}" srcOrd="1" destOrd="0" presId="urn:microsoft.com/office/officeart/2005/8/layout/hProcess9"/>
    <dgm:cxn modelId="{2E618591-7AE6-43FD-82DB-FD36D8621D97}" type="presParOf" srcId="{38846109-09AF-4BE9-967D-0B43EF001156}" destId="{0A743333-DC3A-4707-A197-D3A787FFC043}" srcOrd="0" destOrd="0" presId="urn:microsoft.com/office/officeart/2005/8/layout/hProcess9"/>
    <dgm:cxn modelId="{8D890F3A-38DE-4345-91CF-129C3B714F00}" type="presParOf" srcId="{38846109-09AF-4BE9-967D-0B43EF001156}" destId="{807E45FD-18DA-4337-B897-9B193E5D9033}" srcOrd="1" destOrd="0" presId="urn:microsoft.com/office/officeart/2005/8/layout/hProcess9"/>
    <dgm:cxn modelId="{498D6DCF-6F85-406B-AEC6-10EA1D25FEC1}" type="presParOf" srcId="{38846109-09AF-4BE9-967D-0B43EF001156}" destId="{7AADA5AF-A3C8-47ED-B077-7454EE7DD3B8}" srcOrd="2" destOrd="0" presId="urn:microsoft.com/office/officeart/2005/8/layout/hProcess9"/>
    <dgm:cxn modelId="{DC683999-B5FE-4AA9-8C76-4FDB479A7639}" type="presParOf" srcId="{38846109-09AF-4BE9-967D-0B43EF001156}" destId="{1B783DE6-3B5E-457D-9347-DA95FB690B16}" srcOrd="3" destOrd="0" presId="urn:microsoft.com/office/officeart/2005/8/layout/hProcess9"/>
    <dgm:cxn modelId="{EB621D8B-94DF-4F89-95F7-477356A8089E}" type="presParOf" srcId="{38846109-09AF-4BE9-967D-0B43EF001156}" destId="{9E7A7CC1-4E24-486B-9A00-E3EAA050259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DDD720-1BCD-4189-832C-5FD8D30773F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0E0DA502-E56A-4D74-A32F-1D0A13014087}">
      <dgm:prSet phldrT="[Text]"/>
      <dgm:spPr/>
      <dgm:t>
        <a:bodyPr/>
        <a:lstStyle/>
        <a:p>
          <a:r>
            <a:rPr lang="en-GB" dirty="0" smtClean="0"/>
            <a:t>Personal characteristics</a:t>
          </a:r>
        </a:p>
        <a:p>
          <a:r>
            <a:rPr lang="en-GB" dirty="0" smtClean="0"/>
            <a:t>Resilience, grit</a:t>
          </a:r>
        </a:p>
      </dgm:t>
    </dgm:pt>
    <dgm:pt modelId="{DD4B0B3B-06CF-4388-90E2-5C585CADF259}" type="parTrans" cxnId="{4921825F-CB14-44A1-BBE5-2A1FC87507A0}">
      <dgm:prSet/>
      <dgm:spPr/>
      <dgm:t>
        <a:bodyPr/>
        <a:lstStyle/>
        <a:p>
          <a:endParaRPr lang="en-GB"/>
        </a:p>
      </dgm:t>
    </dgm:pt>
    <dgm:pt modelId="{5F6019FF-0A92-40EB-8C89-30FAB235BC0E}" type="sibTrans" cxnId="{4921825F-CB14-44A1-BBE5-2A1FC87507A0}">
      <dgm:prSet/>
      <dgm:spPr/>
      <dgm:t>
        <a:bodyPr/>
        <a:lstStyle/>
        <a:p>
          <a:endParaRPr lang="en-GB"/>
        </a:p>
      </dgm:t>
    </dgm:pt>
    <dgm:pt modelId="{DEFA1FF3-6192-4B37-96E3-DB740D6A1878}">
      <dgm:prSet phldrT="[Text]"/>
      <dgm:spPr/>
      <dgm:t>
        <a:bodyPr/>
        <a:lstStyle/>
        <a:p>
          <a:r>
            <a:rPr lang="en-GB" dirty="0" smtClean="0"/>
            <a:t>Admissions Test (UKCAT or SJT)</a:t>
          </a:r>
          <a:endParaRPr lang="en-GB" dirty="0"/>
        </a:p>
      </dgm:t>
    </dgm:pt>
    <dgm:pt modelId="{4AB3C4A1-96F0-478A-9FDB-B5FA79D319B7}" type="parTrans" cxnId="{FA20762C-E482-4295-B06B-8F76F9506B05}">
      <dgm:prSet/>
      <dgm:spPr/>
      <dgm:t>
        <a:bodyPr/>
        <a:lstStyle/>
        <a:p>
          <a:endParaRPr lang="en-GB"/>
        </a:p>
      </dgm:t>
    </dgm:pt>
    <dgm:pt modelId="{028A12F3-0862-409B-B6C6-E709D18DA2D0}" type="sibTrans" cxnId="{FA20762C-E482-4295-B06B-8F76F9506B05}">
      <dgm:prSet/>
      <dgm:spPr/>
      <dgm:t>
        <a:bodyPr/>
        <a:lstStyle/>
        <a:p>
          <a:endParaRPr lang="en-GB"/>
        </a:p>
      </dgm:t>
    </dgm:pt>
    <dgm:pt modelId="{9F68EF8D-4F19-44DE-8880-4DC08C48DB2F}">
      <dgm:prSet phldrT="[Text]"/>
      <dgm:spPr/>
      <dgm:t>
        <a:bodyPr/>
        <a:lstStyle/>
        <a:p>
          <a:r>
            <a:rPr lang="en-GB" dirty="0" smtClean="0"/>
            <a:t>Interview – MMI or traditional</a:t>
          </a:r>
          <a:endParaRPr lang="en-GB" dirty="0"/>
        </a:p>
      </dgm:t>
    </dgm:pt>
    <dgm:pt modelId="{35E88D21-0D84-45CD-98FC-10FA272D5618}" type="parTrans" cxnId="{20C4ADEA-CDE0-4CE0-B01F-B5627153044A}">
      <dgm:prSet/>
      <dgm:spPr/>
      <dgm:t>
        <a:bodyPr/>
        <a:lstStyle/>
        <a:p>
          <a:endParaRPr lang="en-GB"/>
        </a:p>
      </dgm:t>
    </dgm:pt>
    <dgm:pt modelId="{18496CAF-EA90-419A-B85D-930839AB147F}" type="sibTrans" cxnId="{20C4ADEA-CDE0-4CE0-B01F-B5627153044A}">
      <dgm:prSet/>
      <dgm:spPr/>
      <dgm:t>
        <a:bodyPr/>
        <a:lstStyle/>
        <a:p>
          <a:endParaRPr lang="en-GB"/>
        </a:p>
      </dgm:t>
    </dgm:pt>
    <dgm:pt modelId="{457B676A-95A2-40B9-B9B8-9176332D5906}">
      <dgm:prSet/>
      <dgm:spPr/>
      <dgm:t>
        <a:bodyPr/>
        <a:lstStyle/>
        <a:p>
          <a:r>
            <a:rPr lang="en-GB" dirty="0" smtClean="0"/>
            <a:t>Contextual factors (e.g., origin, careers preference)</a:t>
          </a:r>
          <a:endParaRPr lang="en-GB" dirty="0"/>
        </a:p>
      </dgm:t>
    </dgm:pt>
    <dgm:pt modelId="{1D093552-81D7-40EC-B3CF-CC8EABA00605}" type="parTrans" cxnId="{1C068449-33D1-45BB-BABA-7092EA378F65}">
      <dgm:prSet/>
      <dgm:spPr/>
      <dgm:t>
        <a:bodyPr/>
        <a:lstStyle/>
        <a:p>
          <a:endParaRPr lang="en-GB"/>
        </a:p>
      </dgm:t>
    </dgm:pt>
    <dgm:pt modelId="{8ED9760D-E8BC-4E93-9A6A-95079D0CE21D}" type="sibTrans" cxnId="{1C068449-33D1-45BB-BABA-7092EA378F65}">
      <dgm:prSet/>
      <dgm:spPr/>
      <dgm:t>
        <a:bodyPr/>
        <a:lstStyle/>
        <a:p>
          <a:endParaRPr lang="en-GB"/>
        </a:p>
      </dgm:t>
    </dgm:pt>
    <dgm:pt modelId="{FCE4EEF0-3FF9-4C54-A510-964A7BF331DD}">
      <dgm:prSet/>
      <dgm:spPr/>
      <dgm:t>
        <a:bodyPr/>
        <a:lstStyle/>
        <a:p>
          <a:r>
            <a:rPr lang="en-GB" dirty="0" smtClean="0"/>
            <a:t>Prior attainment (but less weight)</a:t>
          </a:r>
          <a:endParaRPr lang="en-GB" dirty="0"/>
        </a:p>
      </dgm:t>
    </dgm:pt>
    <dgm:pt modelId="{4E219CF5-6092-43B2-8642-1A740C87DA77}" type="parTrans" cxnId="{E8B21E33-632D-44AF-A75B-E04E933CA827}">
      <dgm:prSet/>
      <dgm:spPr/>
      <dgm:t>
        <a:bodyPr/>
        <a:lstStyle/>
        <a:p>
          <a:endParaRPr lang="en-GB"/>
        </a:p>
      </dgm:t>
    </dgm:pt>
    <dgm:pt modelId="{E8DA1472-3684-4A1C-A5F6-BA7EE29A396D}" type="sibTrans" cxnId="{E8B21E33-632D-44AF-A75B-E04E933CA827}">
      <dgm:prSet/>
      <dgm:spPr/>
      <dgm:t>
        <a:bodyPr/>
        <a:lstStyle/>
        <a:p>
          <a:endParaRPr lang="en-GB"/>
        </a:p>
      </dgm:t>
    </dgm:pt>
    <dgm:pt modelId="{B84F1261-21C1-469E-AEE5-566E0D300DCC}" type="pres">
      <dgm:prSet presAssocID="{B2DDD720-1BCD-4189-832C-5FD8D30773FB}" presName="CompostProcess" presStyleCnt="0">
        <dgm:presLayoutVars>
          <dgm:dir/>
          <dgm:resizeHandles val="exact"/>
        </dgm:presLayoutVars>
      </dgm:prSet>
      <dgm:spPr/>
      <dgm:t>
        <a:bodyPr/>
        <a:lstStyle/>
        <a:p>
          <a:endParaRPr lang="en-GB"/>
        </a:p>
      </dgm:t>
    </dgm:pt>
    <dgm:pt modelId="{7E773E51-AC58-4C8E-82C1-5074CA1B2E61}" type="pres">
      <dgm:prSet presAssocID="{B2DDD720-1BCD-4189-832C-5FD8D30773FB}" presName="arrow" presStyleLbl="bgShp" presStyleIdx="0" presStyleCnt="1"/>
      <dgm:spPr/>
    </dgm:pt>
    <dgm:pt modelId="{38846109-09AF-4BE9-967D-0B43EF001156}" type="pres">
      <dgm:prSet presAssocID="{B2DDD720-1BCD-4189-832C-5FD8D30773FB}" presName="linearProcess" presStyleCnt="0"/>
      <dgm:spPr/>
    </dgm:pt>
    <dgm:pt modelId="{AE5F06E1-FAB2-482A-857C-9C3D23483920}" type="pres">
      <dgm:prSet presAssocID="{FCE4EEF0-3FF9-4C54-A510-964A7BF331DD}" presName="textNode" presStyleLbl="node1" presStyleIdx="0" presStyleCnt="5">
        <dgm:presLayoutVars>
          <dgm:bulletEnabled val="1"/>
        </dgm:presLayoutVars>
      </dgm:prSet>
      <dgm:spPr/>
      <dgm:t>
        <a:bodyPr/>
        <a:lstStyle/>
        <a:p>
          <a:endParaRPr lang="en-GB"/>
        </a:p>
      </dgm:t>
    </dgm:pt>
    <dgm:pt modelId="{804D84A3-17D8-4D9B-8F2A-D0A5C32BE71A}" type="pres">
      <dgm:prSet presAssocID="{E8DA1472-3684-4A1C-A5F6-BA7EE29A396D}" presName="sibTrans" presStyleCnt="0"/>
      <dgm:spPr/>
    </dgm:pt>
    <dgm:pt modelId="{55E7CE38-38C9-4F49-AC85-6F265B411B57}" type="pres">
      <dgm:prSet presAssocID="{457B676A-95A2-40B9-B9B8-9176332D5906}" presName="textNode" presStyleLbl="node1" presStyleIdx="1" presStyleCnt="5">
        <dgm:presLayoutVars>
          <dgm:bulletEnabled val="1"/>
        </dgm:presLayoutVars>
      </dgm:prSet>
      <dgm:spPr/>
      <dgm:t>
        <a:bodyPr/>
        <a:lstStyle/>
        <a:p>
          <a:endParaRPr lang="en-GB"/>
        </a:p>
      </dgm:t>
    </dgm:pt>
    <dgm:pt modelId="{ED63AC67-2DA5-4B50-9F64-3161F84E8A04}" type="pres">
      <dgm:prSet presAssocID="{8ED9760D-E8BC-4E93-9A6A-95079D0CE21D}" presName="sibTrans" presStyleCnt="0"/>
      <dgm:spPr/>
    </dgm:pt>
    <dgm:pt modelId="{0A743333-DC3A-4707-A197-D3A787FFC043}" type="pres">
      <dgm:prSet presAssocID="{0E0DA502-E56A-4D74-A32F-1D0A13014087}" presName="textNode" presStyleLbl="node1" presStyleIdx="2" presStyleCnt="5">
        <dgm:presLayoutVars>
          <dgm:bulletEnabled val="1"/>
        </dgm:presLayoutVars>
      </dgm:prSet>
      <dgm:spPr/>
      <dgm:t>
        <a:bodyPr/>
        <a:lstStyle/>
        <a:p>
          <a:endParaRPr lang="en-GB"/>
        </a:p>
      </dgm:t>
    </dgm:pt>
    <dgm:pt modelId="{807E45FD-18DA-4337-B897-9B193E5D9033}" type="pres">
      <dgm:prSet presAssocID="{5F6019FF-0A92-40EB-8C89-30FAB235BC0E}" presName="sibTrans" presStyleCnt="0"/>
      <dgm:spPr/>
    </dgm:pt>
    <dgm:pt modelId="{7AADA5AF-A3C8-47ED-B077-7454EE7DD3B8}" type="pres">
      <dgm:prSet presAssocID="{DEFA1FF3-6192-4B37-96E3-DB740D6A1878}" presName="textNode" presStyleLbl="node1" presStyleIdx="3" presStyleCnt="5">
        <dgm:presLayoutVars>
          <dgm:bulletEnabled val="1"/>
        </dgm:presLayoutVars>
      </dgm:prSet>
      <dgm:spPr/>
      <dgm:t>
        <a:bodyPr/>
        <a:lstStyle/>
        <a:p>
          <a:endParaRPr lang="en-GB"/>
        </a:p>
      </dgm:t>
    </dgm:pt>
    <dgm:pt modelId="{1B783DE6-3B5E-457D-9347-DA95FB690B16}" type="pres">
      <dgm:prSet presAssocID="{028A12F3-0862-409B-B6C6-E709D18DA2D0}" presName="sibTrans" presStyleCnt="0"/>
      <dgm:spPr/>
    </dgm:pt>
    <dgm:pt modelId="{9E7A7CC1-4E24-486B-9A00-E3EAA0502595}" type="pres">
      <dgm:prSet presAssocID="{9F68EF8D-4F19-44DE-8880-4DC08C48DB2F}" presName="textNode" presStyleLbl="node1" presStyleIdx="4" presStyleCnt="5">
        <dgm:presLayoutVars>
          <dgm:bulletEnabled val="1"/>
        </dgm:presLayoutVars>
      </dgm:prSet>
      <dgm:spPr/>
      <dgm:t>
        <a:bodyPr/>
        <a:lstStyle/>
        <a:p>
          <a:endParaRPr lang="en-GB"/>
        </a:p>
      </dgm:t>
    </dgm:pt>
  </dgm:ptLst>
  <dgm:cxnLst>
    <dgm:cxn modelId="{FA20762C-E482-4295-B06B-8F76F9506B05}" srcId="{B2DDD720-1BCD-4189-832C-5FD8D30773FB}" destId="{DEFA1FF3-6192-4B37-96E3-DB740D6A1878}" srcOrd="3" destOrd="0" parTransId="{4AB3C4A1-96F0-478A-9FDB-B5FA79D319B7}" sibTransId="{028A12F3-0862-409B-B6C6-E709D18DA2D0}"/>
    <dgm:cxn modelId="{E307DF57-0BA1-4AC1-8C02-65C2531BB0EE}" type="presOf" srcId="{457B676A-95A2-40B9-B9B8-9176332D5906}" destId="{55E7CE38-38C9-4F49-AC85-6F265B411B57}" srcOrd="0" destOrd="0" presId="urn:microsoft.com/office/officeart/2005/8/layout/hProcess9"/>
    <dgm:cxn modelId="{F67669CC-7766-43B3-A402-30F95A940DAD}" type="presOf" srcId="{B2DDD720-1BCD-4189-832C-5FD8D30773FB}" destId="{B84F1261-21C1-469E-AEE5-566E0D300DCC}" srcOrd="0" destOrd="0" presId="urn:microsoft.com/office/officeart/2005/8/layout/hProcess9"/>
    <dgm:cxn modelId="{E8B21E33-632D-44AF-A75B-E04E933CA827}" srcId="{B2DDD720-1BCD-4189-832C-5FD8D30773FB}" destId="{FCE4EEF0-3FF9-4C54-A510-964A7BF331DD}" srcOrd="0" destOrd="0" parTransId="{4E219CF5-6092-43B2-8642-1A740C87DA77}" sibTransId="{E8DA1472-3684-4A1C-A5F6-BA7EE29A396D}"/>
    <dgm:cxn modelId="{9F8F256D-A57C-44BA-91FF-DF40E33CE1F4}" type="presOf" srcId="{0E0DA502-E56A-4D74-A32F-1D0A13014087}" destId="{0A743333-DC3A-4707-A197-D3A787FFC043}" srcOrd="0" destOrd="0" presId="urn:microsoft.com/office/officeart/2005/8/layout/hProcess9"/>
    <dgm:cxn modelId="{2A4AFE67-C6F7-4E2A-97CF-B5859471336B}" type="presOf" srcId="{9F68EF8D-4F19-44DE-8880-4DC08C48DB2F}" destId="{9E7A7CC1-4E24-486B-9A00-E3EAA0502595}" srcOrd="0" destOrd="0" presId="urn:microsoft.com/office/officeart/2005/8/layout/hProcess9"/>
    <dgm:cxn modelId="{4921825F-CB14-44A1-BBE5-2A1FC87507A0}" srcId="{B2DDD720-1BCD-4189-832C-5FD8D30773FB}" destId="{0E0DA502-E56A-4D74-A32F-1D0A13014087}" srcOrd="2" destOrd="0" parTransId="{DD4B0B3B-06CF-4388-90E2-5C585CADF259}" sibTransId="{5F6019FF-0A92-40EB-8C89-30FAB235BC0E}"/>
    <dgm:cxn modelId="{20C4ADEA-CDE0-4CE0-B01F-B5627153044A}" srcId="{B2DDD720-1BCD-4189-832C-5FD8D30773FB}" destId="{9F68EF8D-4F19-44DE-8880-4DC08C48DB2F}" srcOrd="4" destOrd="0" parTransId="{35E88D21-0D84-45CD-98FC-10FA272D5618}" sibTransId="{18496CAF-EA90-419A-B85D-930839AB147F}"/>
    <dgm:cxn modelId="{F8711ECE-C43B-4B0A-8DBB-696E558BB675}" type="presOf" srcId="{DEFA1FF3-6192-4B37-96E3-DB740D6A1878}" destId="{7AADA5AF-A3C8-47ED-B077-7454EE7DD3B8}" srcOrd="0" destOrd="0" presId="urn:microsoft.com/office/officeart/2005/8/layout/hProcess9"/>
    <dgm:cxn modelId="{1C068449-33D1-45BB-BABA-7092EA378F65}" srcId="{B2DDD720-1BCD-4189-832C-5FD8D30773FB}" destId="{457B676A-95A2-40B9-B9B8-9176332D5906}" srcOrd="1" destOrd="0" parTransId="{1D093552-81D7-40EC-B3CF-CC8EABA00605}" sibTransId="{8ED9760D-E8BC-4E93-9A6A-95079D0CE21D}"/>
    <dgm:cxn modelId="{3A74DC06-5C83-4366-9BFF-B538EE2977BA}" type="presOf" srcId="{FCE4EEF0-3FF9-4C54-A510-964A7BF331DD}" destId="{AE5F06E1-FAB2-482A-857C-9C3D23483920}" srcOrd="0" destOrd="0" presId="urn:microsoft.com/office/officeart/2005/8/layout/hProcess9"/>
    <dgm:cxn modelId="{A1EBF2CD-327E-447C-A8D3-731CADB8A161}" type="presParOf" srcId="{B84F1261-21C1-469E-AEE5-566E0D300DCC}" destId="{7E773E51-AC58-4C8E-82C1-5074CA1B2E61}" srcOrd="0" destOrd="0" presId="urn:microsoft.com/office/officeart/2005/8/layout/hProcess9"/>
    <dgm:cxn modelId="{5600E667-1995-40E0-B4BF-E2970D0A9801}" type="presParOf" srcId="{B84F1261-21C1-469E-AEE5-566E0D300DCC}" destId="{38846109-09AF-4BE9-967D-0B43EF001156}" srcOrd="1" destOrd="0" presId="urn:microsoft.com/office/officeart/2005/8/layout/hProcess9"/>
    <dgm:cxn modelId="{8B2DFB10-3449-466A-B031-1A9B6C125502}" type="presParOf" srcId="{38846109-09AF-4BE9-967D-0B43EF001156}" destId="{AE5F06E1-FAB2-482A-857C-9C3D23483920}" srcOrd="0" destOrd="0" presId="urn:microsoft.com/office/officeart/2005/8/layout/hProcess9"/>
    <dgm:cxn modelId="{3BB6DB2E-B59C-4168-B8B9-EC5312B2CFE2}" type="presParOf" srcId="{38846109-09AF-4BE9-967D-0B43EF001156}" destId="{804D84A3-17D8-4D9B-8F2A-D0A5C32BE71A}" srcOrd="1" destOrd="0" presId="urn:microsoft.com/office/officeart/2005/8/layout/hProcess9"/>
    <dgm:cxn modelId="{9C98A9E7-8632-4F4D-938F-620AA9815BB1}" type="presParOf" srcId="{38846109-09AF-4BE9-967D-0B43EF001156}" destId="{55E7CE38-38C9-4F49-AC85-6F265B411B57}" srcOrd="2" destOrd="0" presId="urn:microsoft.com/office/officeart/2005/8/layout/hProcess9"/>
    <dgm:cxn modelId="{C398C396-3033-49AE-B4A5-B4FA8E1796F8}" type="presParOf" srcId="{38846109-09AF-4BE9-967D-0B43EF001156}" destId="{ED63AC67-2DA5-4B50-9F64-3161F84E8A04}" srcOrd="3" destOrd="0" presId="urn:microsoft.com/office/officeart/2005/8/layout/hProcess9"/>
    <dgm:cxn modelId="{F141C848-2214-4286-9A28-EE3E94094AFD}" type="presParOf" srcId="{38846109-09AF-4BE9-967D-0B43EF001156}" destId="{0A743333-DC3A-4707-A197-D3A787FFC043}" srcOrd="4" destOrd="0" presId="urn:microsoft.com/office/officeart/2005/8/layout/hProcess9"/>
    <dgm:cxn modelId="{45B1A366-7711-4DD7-B1F0-A3B726307548}" type="presParOf" srcId="{38846109-09AF-4BE9-967D-0B43EF001156}" destId="{807E45FD-18DA-4337-B897-9B193E5D9033}" srcOrd="5" destOrd="0" presId="urn:microsoft.com/office/officeart/2005/8/layout/hProcess9"/>
    <dgm:cxn modelId="{81C0A268-8BB3-4F95-BA32-2AF6C3FB3367}" type="presParOf" srcId="{38846109-09AF-4BE9-967D-0B43EF001156}" destId="{7AADA5AF-A3C8-47ED-B077-7454EE7DD3B8}" srcOrd="6" destOrd="0" presId="urn:microsoft.com/office/officeart/2005/8/layout/hProcess9"/>
    <dgm:cxn modelId="{5CF7A302-6AE2-496E-9555-532BF0F98BCE}" type="presParOf" srcId="{38846109-09AF-4BE9-967D-0B43EF001156}" destId="{1B783DE6-3B5E-457D-9347-DA95FB690B16}" srcOrd="7" destOrd="0" presId="urn:microsoft.com/office/officeart/2005/8/layout/hProcess9"/>
    <dgm:cxn modelId="{5C85ECA2-91D4-4C60-9C6C-1673D77C97C5}" type="presParOf" srcId="{38846109-09AF-4BE9-967D-0B43EF001156}" destId="{9E7A7CC1-4E24-486B-9A00-E3EAA0502595}"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73E51-AC58-4C8E-82C1-5074CA1B2E61}">
      <dsp:nvSpPr>
        <dsp:cNvPr id="0" name=""/>
        <dsp:cNvSpPr/>
      </dsp:nvSpPr>
      <dsp:spPr>
        <a:xfrm>
          <a:off x="626685" y="0"/>
          <a:ext cx="7102435" cy="297021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743333-DC3A-4707-A197-D3A787FFC043}">
      <dsp:nvSpPr>
        <dsp:cNvPr id="0" name=""/>
        <dsp:cNvSpPr/>
      </dsp:nvSpPr>
      <dsp:spPr>
        <a:xfrm>
          <a:off x="4181" y="891063"/>
          <a:ext cx="2011431" cy="118808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Academic attainment</a:t>
          </a:r>
          <a:endParaRPr lang="en-GB" sz="2400" kern="1200" dirty="0"/>
        </a:p>
      </dsp:txBody>
      <dsp:txXfrm>
        <a:off x="62178" y="949060"/>
        <a:ext cx="1895437" cy="1072090"/>
      </dsp:txXfrm>
    </dsp:sp>
    <dsp:sp modelId="{7AADA5AF-A3C8-47ED-B077-7454EE7DD3B8}">
      <dsp:nvSpPr>
        <dsp:cNvPr id="0" name=""/>
        <dsp:cNvSpPr/>
      </dsp:nvSpPr>
      <dsp:spPr>
        <a:xfrm>
          <a:off x="2116185" y="891063"/>
          <a:ext cx="2011431" cy="118808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Personal Statement</a:t>
          </a:r>
          <a:endParaRPr lang="en-GB" sz="2400" kern="1200" dirty="0"/>
        </a:p>
      </dsp:txBody>
      <dsp:txXfrm>
        <a:off x="2174182" y="949060"/>
        <a:ext cx="1895437" cy="1072090"/>
      </dsp:txXfrm>
    </dsp:sp>
    <dsp:sp modelId="{9E7A7CC1-4E24-486B-9A00-E3EAA0502595}">
      <dsp:nvSpPr>
        <dsp:cNvPr id="0" name=""/>
        <dsp:cNvSpPr/>
      </dsp:nvSpPr>
      <dsp:spPr>
        <a:xfrm>
          <a:off x="4228188" y="891063"/>
          <a:ext cx="2011431" cy="118808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References</a:t>
          </a:r>
          <a:endParaRPr lang="en-GB" sz="2400" kern="1200" dirty="0"/>
        </a:p>
      </dsp:txBody>
      <dsp:txXfrm>
        <a:off x="4286185" y="949060"/>
        <a:ext cx="1895437" cy="1072090"/>
      </dsp:txXfrm>
    </dsp:sp>
    <dsp:sp modelId="{DF1BB2C2-47ED-4B52-A691-BD458448D03E}">
      <dsp:nvSpPr>
        <dsp:cNvPr id="0" name=""/>
        <dsp:cNvSpPr/>
      </dsp:nvSpPr>
      <dsp:spPr>
        <a:xfrm>
          <a:off x="6340192" y="891063"/>
          <a:ext cx="2011431" cy="118808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Interview</a:t>
          </a:r>
          <a:endParaRPr lang="en-GB" sz="2400" kern="1200" dirty="0"/>
        </a:p>
      </dsp:txBody>
      <dsp:txXfrm>
        <a:off x="6398189" y="949060"/>
        <a:ext cx="1895437" cy="1072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73E51-AC58-4C8E-82C1-5074CA1B2E61}">
      <dsp:nvSpPr>
        <dsp:cNvPr id="0" name=""/>
        <dsp:cNvSpPr/>
      </dsp:nvSpPr>
      <dsp:spPr>
        <a:xfrm>
          <a:off x="626685" y="0"/>
          <a:ext cx="7102435" cy="297021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743333-DC3A-4707-A197-D3A787FFC043}">
      <dsp:nvSpPr>
        <dsp:cNvPr id="0" name=""/>
        <dsp:cNvSpPr/>
      </dsp:nvSpPr>
      <dsp:spPr>
        <a:xfrm>
          <a:off x="8975" y="891063"/>
          <a:ext cx="2689525" cy="118808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Prior attainment</a:t>
          </a:r>
          <a:endParaRPr lang="en-GB" sz="2200" kern="1200" dirty="0"/>
        </a:p>
      </dsp:txBody>
      <dsp:txXfrm>
        <a:off x="66972" y="949060"/>
        <a:ext cx="2573531" cy="1072090"/>
      </dsp:txXfrm>
    </dsp:sp>
    <dsp:sp modelId="{7AADA5AF-A3C8-47ED-B077-7454EE7DD3B8}">
      <dsp:nvSpPr>
        <dsp:cNvPr id="0" name=""/>
        <dsp:cNvSpPr/>
      </dsp:nvSpPr>
      <dsp:spPr>
        <a:xfrm>
          <a:off x="2833140" y="891063"/>
          <a:ext cx="2689525" cy="118808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Admissions Test (UKCAT or other)</a:t>
          </a:r>
          <a:endParaRPr lang="en-GB" sz="2200" kern="1200" dirty="0"/>
        </a:p>
      </dsp:txBody>
      <dsp:txXfrm>
        <a:off x="2891137" y="949060"/>
        <a:ext cx="2573531" cy="1072090"/>
      </dsp:txXfrm>
    </dsp:sp>
    <dsp:sp modelId="{9E7A7CC1-4E24-486B-9A00-E3EAA0502595}">
      <dsp:nvSpPr>
        <dsp:cNvPr id="0" name=""/>
        <dsp:cNvSpPr/>
      </dsp:nvSpPr>
      <dsp:spPr>
        <a:xfrm>
          <a:off x="5657304" y="891063"/>
          <a:ext cx="2689525" cy="118808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Interview – MMI or traditional</a:t>
          </a:r>
          <a:endParaRPr lang="en-GB" sz="2200" kern="1200" dirty="0"/>
        </a:p>
      </dsp:txBody>
      <dsp:txXfrm>
        <a:off x="5715301" y="949060"/>
        <a:ext cx="2573531" cy="10720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73E51-AC58-4C8E-82C1-5074CA1B2E61}">
      <dsp:nvSpPr>
        <dsp:cNvPr id="0" name=""/>
        <dsp:cNvSpPr/>
      </dsp:nvSpPr>
      <dsp:spPr>
        <a:xfrm>
          <a:off x="626685" y="0"/>
          <a:ext cx="7102435" cy="22590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5F06E1-FAB2-482A-857C-9C3D23483920}">
      <dsp:nvSpPr>
        <dsp:cNvPr id="0" name=""/>
        <dsp:cNvSpPr/>
      </dsp:nvSpPr>
      <dsp:spPr>
        <a:xfrm>
          <a:off x="3671" y="677703"/>
          <a:ext cx="1605473" cy="90360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Prior attainment (but less weight)</a:t>
          </a:r>
          <a:endParaRPr lang="en-GB" sz="1200" kern="1200" dirty="0"/>
        </a:p>
      </dsp:txBody>
      <dsp:txXfrm>
        <a:off x="47781" y="721813"/>
        <a:ext cx="1517253" cy="815384"/>
      </dsp:txXfrm>
    </dsp:sp>
    <dsp:sp modelId="{55E7CE38-38C9-4F49-AC85-6F265B411B57}">
      <dsp:nvSpPr>
        <dsp:cNvPr id="0" name=""/>
        <dsp:cNvSpPr/>
      </dsp:nvSpPr>
      <dsp:spPr>
        <a:xfrm>
          <a:off x="1689419" y="677703"/>
          <a:ext cx="1605473" cy="90360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Contextual factors (e.g., origin, careers preference)</a:t>
          </a:r>
          <a:endParaRPr lang="en-GB" sz="1200" kern="1200" dirty="0"/>
        </a:p>
      </dsp:txBody>
      <dsp:txXfrm>
        <a:off x="1733529" y="721813"/>
        <a:ext cx="1517253" cy="815384"/>
      </dsp:txXfrm>
    </dsp:sp>
    <dsp:sp modelId="{0A743333-DC3A-4707-A197-D3A787FFC043}">
      <dsp:nvSpPr>
        <dsp:cNvPr id="0" name=""/>
        <dsp:cNvSpPr/>
      </dsp:nvSpPr>
      <dsp:spPr>
        <a:xfrm>
          <a:off x="3375166" y="677703"/>
          <a:ext cx="1605473" cy="90360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Personal characteristics</a:t>
          </a:r>
        </a:p>
        <a:p>
          <a:pPr lvl="0" algn="ctr" defTabSz="533400">
            <a:lnSpc>
              <a:spcPct val="90000"/>
            </a:lnSpc>
            <a:spcBef>
              <a:spcPct val="0"/>
            </a:spcBef>
            <a:spcAft>
              <a:spcPct val="35000"/>
            </a:spcAft>
          </a:pPr>
          <a:r>
            <a:rPr lang="en-GB" sz="1200" kern="1200" dirty="0" smtClean="0"/>
            <a:t>Resilience, grit</a:t>
          </a:r>
        </a:p>
      </dsp:txBody>
      <dsp:txXfrm>
        <a:off x="3419276" y="721813"/>
        <a:ext cx="1517253" cy="815384"/>
      </dsp:txXfrm>
    </dsp:sp>
    <dsp:sp modelId="{7AADA5AF-A3C8-47ED-B077-7454EE7DD3B8}">
      <dsp:nvSpPr>
        <dsp:cNvPr id="0" name=""/>
        <dsp:cNvSpPr/>
      </dsp:nvSpPr>
      <dsp:spPr>
        <a:xfrm>
          <a:off x="5060913" y="677703"/>
          <a:ext cx="1605473" cy="90360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Admissions Test (UKCAT or SJT)</a:t>
          </a:r>
          <a:endParaRPr lang="en-GB" sz="1200" kern="1200" dirty="0"/>
        </a:p>
      </dsp:txBody>
      <dsp:txXfrm>
        <a:off x="5105023" y="721813"/>
        <a:ext cx="1517253" cy="815384"/>
      </dsp:txXfrm>
    </dsp:sp>
    <dsp:sp modelId="{9E7A7CC1-4E24-486B-9A00-E3EAA0502595}">
      <dsp:nvSpPr>
        <dsp:cNvPr id="0" name=""/>
        <dsp:cNvSpPr/>
      </dsp:nvSpPr>
      <dsp:spPr>
        <a:xfrm>
          <a:off x="6746660" y="677703"/>
          <a:ext cx="1605473" cy="90360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Interview – MMI or traditional</a:t>
          </a:r>
          <a:endParaRPr lang="en-GB" sz="1200" kern="1200" dirty="0"/>
        </a:p>
      </dsp:txBody>
      <dsp:txXfrm>
        <a:off x="6790770" y="721813"/>
        <a:ext cx="1517253" cy="81538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57FFFD-4250-4FD0-BE76-78D9DE5D5B3B}" type="datetimeFigureOut">
              <a:rPr lang="en-GB" smtClean="0"/>
              <a:t>31/08/2018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4ABC8B-9FDD-4761-A6F6-039973E4ADAA}" type="slidenum">
              <a:rPr lang="en-GB" smtClean="0"/>
              <a:t>‹#›</a:t>
            </a:fld>
            <a:endParaRPr lang="en-GB"/>
          </a:p>
        </p:txBody>
      </p:sp>
    </p:spTree>
    <p:extLst>
      <p:ext uri="{BB962C8B-B14F-4D97-AF65-F5344CB8AC3E}">
        <p14:creationId xmlns:p14="http://schemas.microsoft.com/office/powerpoint/2010/main" val="1051478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morning all,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Many thanks for inviting me to speak on the topic of admissions into dental and medical school.  This has been one of my research themes for almost 10 years, and some of my work has informed the policy and practice of medical and dental selection in the UK.  I am going to focus mainly on dentistry.  However, where relevant, I will draw on work from medicine. </a:t>
            </a:r>
          </a:p>
          <a:p>
            <a:endParaRPr lang="en-GB" dirty="0"/>
          </a:p>
        </p:txBody>
      </p:sp>
      <p:sp>
        <p:nvSpPr>
          <p:cNvPr id="4" name="Slide Number Placeholder 3"/>
          <p:cNvSpPr>
            <a:spLocks noGrp="1"/>
          </p:cNvSpPr>
          <p:nvPr>
            <p:ph type="sldNum" sz="quarter" idx="10"/>
          </p:nvPr>
        </p:nvSpPr>
        <p:spPr/>
        <p:txBody>
          <a:bodyPr/>
          <a:lstStyle/>
          <a:p>
            <a:fld id="{1B4ABC8B-9FDD-4761-A6F6-039973E4ADAA}" type="slidenum">
              <a:rPr lang="en-GB" smtClean="0"/>
              <a:t>1</a:t>
            </a:fld>
            <a:endParaRPr lang="en-GB"/>
          </a:p>
        </p:txBody>
      </p:sp>
    </p:spTree>
    <p:extLst>
      <p:ext uri="{BB962C8B-B14F-4D97-AF65-F5344CB8AC3E}">
        <p14:creationId xmlns:p14="http://schemas.microsoft.com/office/powerpoint/2010/main" val="1430173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Dearing’s position was economic, that the UK needed graduates to have an internationally competitive workforce and that being a graduate was good for the individual as the evidence was that graduates earned more than non-graduates.  </a:t>
            </a:r>
          </a:p>
          <a:p>
            <a:r>
              <a:rPr lang="en-GB" sz="1200" kern="1200" dirty="0" smtClean="0">
                <a:solidFill>
                  <a:schemeClr val="tx1"/>
                </a:solidFill>
                <a:effectLst/>
                <a:latin typeface="+mn-lt"/>
                <a:ea typeface="+mn-ea"/>
                <a:cs typeface="+mn-cs"/>
              </a:rPr>
              <a:t>From this position, two main things happened.  First, the Dearing report paved the way to the introduction of tuition fees and the scrapping of maintenance grants.    </a:t>
            </a:r>
          </a:p>
          <a:p>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Second, 1997 was also a time when there were relatively low rates of participation in HE.  For example, I went to university in 1985 when about 13-14% of young people when into higher education.  This rose to about 30% in 1990.  Comparing with today’s figures, the most recent snapshots I could find for the UK indicated that participation of young people in HE varies from about 32% in Wales, to 55% in Scotland with England sitting at about 48%.  </a:t>
            </a:r>
          </a:p>
          <a:p>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Yet even with lower numbers, those in HE differed by socio-economic group.</a:t>
            </a:r>
          </a:p>
          <a:p>
            <a:endParaRPr lang="en-GB" dirty="0"/>
          </a:p>
        </p:txBody>
      </p:sp>
      <p:sp>
        <p:nvSpPr>
          <p:cNvPr id="4" name="Slide Number Placeholder 3"/>
          <p:cNvSpPr>
            <a:spLocks noGrp="1"/>
          </p:cNvSpPr>
          <p:nvPr>
            <p:ph type="sldNum" sz="quarter" idx="10"/>
          </p:nvPr>
        </p:nvSpPr>
        <p:spPr/>
        <p:txBody>
          <a:bodyPr/>
          <a:lstStyle/>
          <a:p>
            <a:fld id="{1B4ABC8B-9FDD-4761-A6F6-039973E4ADAA}" type="slidenum">
              <a:rPr lang="en-GB" smtClean="0"/>
              <a:t>10</a:t>
            </a:fld>
            <a:endParaRPr lang="en-GB"/>
          </a:p>
        </p:txBody>
      </p:sp>
    </p:spTree>
    <p:extLst>
      <p:ext uri="{BB962C8B-B14F-4D97-AF65-F5344CB8AC3E}">
        <p14:creationId xmlns:p14="http://schemas.microsoft.com/office/powerpoint/2010/main" val="555437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Dearing and his colleagues noted that there was two-tier system in which, because of perceptions in the labour market of the relative status of institutions, 'applicants progress from privileged pasts to privileged futures or from less privileged pasts to less secure and lower status futures‘.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Dearing report recommended additional funding to support widening participation, both at national and local levels, but it was a very high level policy document – lots of facts and rhetoric but not much in the way of practical advice.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4ABC8B-9FDD-4761-A6F6-039973E4ADAA}" type="slidenum">
              <a:rPr lang="en-GB" smtClean="0"/>
              <a:t>11</a:t>
            </a:fld>
            <a:endParaRPr lang="en-GB"/>
          </a:p>
        </p:txBody>
      </p:sp>
    </p:spTree>
    <p:extLst>
      <p:ext uri="{BB962C8B-B14F-4D97-AF65-F5344CB8AC3E}">
        <p14:creationId xmlns:p14="http://schemas.microsoft.com/office/powerpoint/2010/main" val="247169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a:t>
            </a:r>
            <a:r>
              <a:rPr lang="en-GB" sz="1200" kern="1200" baseline="0" dirty="0" smtClean="0">
                <a:solidFill>
                  <a:schemeClr val="tx1"/>
                </a:solidFill>
                <a:effectLst/>
                <a:latin typeface="+mn-lt"/>
                <a:ea typeface="+mn-ea"/>
                <a:cs typeface="+mn-cs"/>
              </a:rPr>
              <a:t> also let to this document, </a:t>
            </a:r>
            <a:r>
              <a:rPr lang="en-GB" sz="1200" kern="1200" dirty="0" smtClean="0">
                <a:solidFill>
                  <a:schemeClr val="tx1"/>
                </a:solidFill>
                <a:effectLst/>
                <a:latin typeface="+mn-lt"/>
                <a:ea typeface="+mn-ea"/>
                <a:cs typeface="+mn-cs"/>
              </a:rPr>
              <a:t>Fair admissions to higher education: recommendations for good practice which did what it said on the tin and set out suggestions for implementation of widening participation and fair access to higher education.</a:t>
            </a:r>
          </a:p>
          <a:p>
            <a:endParaRPr lang="en-GB" altLang="en-US" dirty="0"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2FD351DE-DB9C-4C6B-8742-476861D5EE21}" type="slidenum">
              <a:rPr lang="en-GB" altLang="en-US" smtClean="0">
                <a:solidFill>
                  <a:prstClr val="black"/>
                </a:solidFill>
              </a:rPr>
              <a:pPr/>
              <a:t>12</a:t>
            </a:fld>
            <a:endParaRPr lang="en-GB" altLang="en-US" smtClean="0">
              <a:solidFill>
                <a:prstClr val="black"/>
              </a:solidFill>
            </a:endParaRPr>
          </a:p>
        </p:txBody>
      </p:sp>
    </p:spTree>
    <p:extLst>
      <p:ext uri="{BB962C8B-B14F-4D97-AF65-F5344CB8AC3E}">
        <p14:creationId xmlns:p14="http://schemas.microsoft.com/office/powerpoint/2010/main" val="495093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Schwartz report set out five key principles or recommendations.  These are all relevant to dental  and medical admissions, but I have highlighted three here as these are most pertinent.</a:t>
            </a:r>
          </a:p>
          <a:p>
            <a:r>
              <a:rPr lang="en-GB" dirty="0" smtClean="0"/>
              <a:t>HE institutions have implemented these in their own way and admissions processes are now in a state of flux, often changing every other year. </a:t>
            </a:r>
            <a:endParaRPr lang="en-GB" dirty="0"/>
          </a:p>
        </p:txBody>
      </p:sp>
      <p:sp>
        <p:nvSpPr>
          <p:cNvPr id="4" name="Slide Number Placeholder 3"/>
          <p:cNvSpPr>
            <a:spLocks noGrp="1"/>
          </p:cNvSpPr>
          <p:nvPr>
            <p:ph type="sldNum" sz="quarter" idx="10"/>
          </p:nvPr>
        </p:nvSpPr>
        <p:spPr/>
        <p:txBody>
          <a:bodyPr/>
          <a:lstStyle/>
          <a:p>
            <a:fld id="{1B4ABC8B-9FDD-4761-A6F6-039973E4ADAA}" type="slidenum">
              <a:rPr lang="en-GB" smtClean="0"/>
              <a:t>13</a:t>
            </a:fld>
            <a:endParaRPr lang="en-GB"/>
          </a:p>
        </p:txBody>
      </p:sp>
    </p:spTree>
    <p:extLst>
      <p:ext uri="{BB962C8B-B14F-4D97-AF65-F5344CB8AC3E}">
        <p14:creationId xmlns:p14="http://schemas.microsoft.com/office/powerpoint/2010/main" val="578962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we look at research into dental school</a:t>
            </a:r>
            <a:r>
              <a:rPr lang="en-GB" baseline="0" dirty="0" smtClean="0"/>
              <a:t> admissions, there is not much in the way of high quality published work. This represents a huge pool of data ripe for large scale research – something to discuss this afternoon</a:t>
            </a:r>
            <a:endParaRPr lang="en-GB" dirty="0"/>
          </a:p>
        </p:txBody>
      </p:sp>
      <p:sp>
        <p:nvSpPr>
          <p:cNvPr id="4" name="Slide Number Placeholder 3"/>
          <p:cNvSpPr>
            <a:spLocks noGrp="1"/>
          </p:cNvSpPr>
          <p:nvPr>
            <p:ph type="sldNum" sz="quarter" idx="10"/>
          </p:nvPr>
        </p:nvSpPr>
        <p:spPr/>
        <p:txBody>
          <a:bodyPr/>
          <a:lstStyle/>
          <a:p>
            <a:fld id="{1B4ABC8B-9FDD-4761-A6F6-039973E4ADAA}" type="slidenum">
              <a:rPr lang="en-GB" smtClean="0"/>
              <a:t>14</a:t>
            </a:fld>
            <a:endParaRPr lang="en-GB"/>
          </a:p>
        </p:txBody>
      </p:sp>
    </p:spTree>
    <p:extLst>
      <p:ext uri="{BB962C8B-B14F-4D97-AF65-F5344CB8AC3E}">
        <p14:creationId xmlns:p14="http://schemas.microsoft.com/office/powerpoint/2010/main" val="3178573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systematic</a:t>
            </a:r>
            <a:r>
              <a:rPr lang="en-GB" baseline="0" dirty="0" smtClean="0"/>
              <a:t> review, carried out several years ago and updated last year looked at the </a:t>
            </a:r>
            <a:r>
              <a:rPr lang="en-GB" sz="1200" dirty="0" smtClean="0">
                <a:effectLst/>
                <a:latin typeface="+mn-lt"/>
                <a:ea typeface="Calibri"/>
                <a:cs typeface="Times New Roman"/>
              </a:rPr>
              <a:t>literature on all medical selection tools. </a:t>
            </a:r>
            <a:endParaRPr lang="en-GB" dirty="0"/>
          </a:p>
        </p:txBody>
      </p:sp>
      <p:sp>
        <p:nvSpPr>
          <p:cNvPr id="4" name="Slide Number Placeholder 3"/>
          <p:cNvSpPr>
            <a:spLocks noGrp="1"/>
          </p:cNvSpPr>
          <p:nvPr>
            <p:ph type="sldNum" sz="quarter" idx="10"/>
          </p:nvPr>
        </p:nvSpPr>
        <p:spPr/>
        <p:txBody>
          <a:bodyPr/>
          <a:lstStyle/>
          <a:p>
            <a:fld id="{1B4ABC8B-9FDD-4761-A6F6-039973E4ADAA}" type="slidenum">
              <a:rPr lang="en-GB" smtClean="0"/>
              <a:t>15</a:t>
            </a:fld>
            <a:endParaRPr lang="en-GB"/>
          </a:p>
        </p:txBody>
      </p:sp>
    </p:spTree>
    <p:extLst>
      <p:ext uri="{BB962C8B-B14F-4D97-AF65-F5344CB8AC3E}">
        <p14:creationId xmlns:p14="http://schemas.microsoft.com/office/powerpoint/2010/main" val="4139662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4ABC8B-9FDD-4761-A6F6-039973E4ADAA}" type="slidenum">
              <a:rPr lang="en-GB" smtClean="0"/>
              <a:t>16</a:t>
            </a:fld>
            <a:endParaRPr lang="en-GB"/>
          </a:p>
        </p:txBody>
      </p:sp>
    </p:spTree>
    <p:extLst>
      <p:ext uri="{BB962C8B-B14F-4D97-AF65-F5344CB8AC3E}">
        <p14:creationId xmlns:p14="http://schemas.microsoft.com/office/powerpoint/2010/main" val="1128872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There is the assumption that there is a linear relationship between very high </a:t>
            </a:r>
            <a:r>
              <a:rPr lang="en-GB" sz="1200" b="1" kern="1200" dirty="0" smtClean="0">
                <a:solidFill>
                  <a:schemeClr val="tx1"/>
                </a:solidFill>
                <a:effectLst/>
                <a:latin typeface="+mn-lt"/>
                <a:ea typeface="+mn-ea"/>
                <a:cs typeface="+mn-cs"/>
              </a:rPr>
              <a:t>entry grades </a:t>
            </a:r>
            <a:r>
              <a:rPr lang="en-GB" sz="1200" kern="1200" dirty="0" smtClean="0">
                <a:solidFill>
                  <a:schemeClr val="tx1"/>
                </a:solidFill>
                <a:effectLst/>
                <a:latin typeface="+mn-lt"/>
                <a:ea typeface="+mn-ea"/>
                <a:cs typeface="+mn-cs"/>
              </a:rPr>
              <a:t>and success in dentistry and medicine.  </a:t>
            </a:r>
          </a:p>
          <a:p>
            <a:r>
              <a:rPr lang="en-GB" sz="1200" kern="1200" dirty="0" smtClean="0">
                <a:solidFill>
                  <a:schemeClr val="tx1"/>
                </a:solidFill>
                <a:effectLst/>
                <a:latin typeface="+mn-lt"/>
                <a:ea typeface="+mn-ea"/>
                <a:cs typeface="+mn-cs"/>
              </a:rPr>
              <a:t>But is</a:t>
            </a:r>
            <a:r>
              <a:rPr lang="en-GB" sz="1200" kern="1200" baseline="0" dirty="0" smtClean="0">
                <a:solidFill>
                  <a:schemeClr val="tx1"/>
                </a:solidFill>
                <a:effectLst/>
                <a:latin typeface="+mn-lt"/>
                <a:ea typeface="+mn-ea"/>
                <a:cs typeface="+mn-cs"/>
              </a:rPr>
              <a:t> this </a:t>
            </a:r>
            <a:r>
              <a:rPr lang="en-GB" sz="1200" kern="1200" dirty="0" smtClean="0">
                <a:solidFill>
                  <a:schemeClr val="tx1"/>
                </a:solidFill>
                <a:effectLst/>
                <a:latin typeface="+mn-lt"/>
                <a:ea typeface="+mn-ea"/>
                <a:cs typeface="+mn-cs"/>
              </a:rPr>
              <a:t>the case?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Well, at best the correlations are moderate in relation to performance as a medical student, and decreasing across the years of the programme, and being much less in the clinical context.  Moreover, a lot of these studies are quite old, and this is relevant given grade inflation - by this I mean that the discriminatory power of prior academic attainment may be diminishing as increasing numbers of medical school applicants have top grades. There are additional issues with prior attainment, such as the insistence of medical schools that all qualifications must be attained a one sitting.  There is no evidence that this is important.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My own view is that there is no doubt you need to be reasonably good at learning and passing exams to do medicine, but the academic qualifications demanded for medicine have crept up not because of the marvellous predictive validity of school attainment for medical school attainment and performance as a doctor, but because of external factors such as grade inflation and internal factors like managing the numbers of applicants.</a:t>
            </a:r>
          </a:p>
          <a:p>
            <a:r>
              <a:rPr lang="en-GB" sz="1200" kern="1200" dirty="0" smtClean="0">
                <a:solidFill>
                  <a:schemeClr val="tx1"/>
                </a:solidFill>
                <a:effectLst/>
                <a:latin typeface="+mn-lt"/>
                <a:ea typeface="+mn-ea"/>
                <a:cs typeface="+mn-cs"/>
              </a:rPr>
              <a:t>So we can’t say with much certainty that high prior attainment = good dentists or doctors.  </a:t>
            </a: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B4ABC8B-9FDD-4761-A6F6-039973E4ADAA}" type="slidenum">
              <a:rPr lang="en-GB" smtClean="0"/>
              <a:t>17</a:t>
            </a:fld>
            <a:endParaRPr lang="en-GB"/>
          </a:p>
        </p:txBody>
      </p:sp>
    </p:spTree>
    <p:extLst>
      <p:ext uri="{BB962C8B-B14F-4D97-AF65-F5344CB8AC3E}">
        <p14:creationId xmlns:p14="http://schemas.microsoft.com/office/powerpoint/2010/main" val="3958688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4ABC8B-9FDD-4761-A6F6-039973E4ADAA}" type="slidenum">
              <a:rPr lang="en-GB" smtClean="0"/>
              <a:t>18</a:t>
            </a:fld>
            <a:endParaRPr lang="en-GB"/>
          </a:p>
        </p:txBody>
      </p:sp>
    </p:spTree>
    <p:extLst>
      <p:ext uri="{BB962C8B-B14F-4D97-AF65-F5344CB8AC3E}">
        <p14:creationId xmlns:p14="http://schemas.microsoft.com/office/powerpoint/2010/main" val="1064913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Moreover, prior attainment is very closely linked to education.  Good schooling leads to doing as well as one can – a disadvantaged education does not.  There is huge inequality in our high school education and there are clear patterns of achievement by school, and by school type.  For most people, the only school that is available to them is the one nearest them.  If it is a good school, then great.  If not, then they will not achieve as well.  This is nothing to do with ability but it is to do with opportunity and access.  For example, if a school lacks a chemistry teacher one year, and that is the year an individual is preparing for their A levels, or Highers, then they are disadvantaged.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Fascinatingly,</a:t>
            </a:r>
            <a:r>
              <a:rPr lang="en-GB" sz="1200" kern="1200" baseline="0" dirty="0" smtClean="0">
                <a:solidFill>
                  <a:schemeClr val="tx1"/>
                </a:solidFill>
                <a:effectLst/>
                <a:latin typeface="+mn-lt"/>
                <a:ea typeface="+mn-ea"/>
                <a:cs typeface="+mn-cs"/>
              </a:rPr>
              <a:t> those who attended fee paying schools actually do worse than those who went to non fee-paying schools, so although their grades get them in, they do worse in their exams. </a:t>
            </a:r>
            <a:endParaRPr lang="en-GB" dirty="0"/>
          </a:p>
        </p:txBody>
      </p:sp>
      <p:sp>
        <p:nvSpPr>
          <p:cNvPr id="4" name="Slide Number Placeholder 3"/>
          <p:cNvSpPr>
            <a:spLocks noGrp="1"/>
          </p:cNvSpPr>
          <p:nvPr>
            <p:ph type="sldNum" sz="quarter" idx="10"/>
          </p:nvPr>
        </p:nvSpPr>
        <p:spPr/>
        <p:txBody>
          <a:bodyPr/>
          <a:lstStyle/>
          <a:p>
            <a:fld id="{1B4ABC8B-9FDD-4761-A6F6-039973E4ADAA}" type="slidenum">
              <a:rPr lang="en-GB" smtClean="0"/>
              <a:t>19</a:t>
            </a:fld>
            <a:endParaRPr lang="en-GB"/>
          </a:p>
        </p:txBody>
      </p:sp>
    </p:spTree>
    <p:extLst>
      <p:ext uri="{BB962C8B-B14F-4D97-AF65-F5344CB8AC3E}">
        <p14:creationId xmlns:p14="http://schemas.microsoft.com/office/powerpoint/2010/main" val="799436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Looking at our admissions or selection procedures,</a:t>
            </a:r>
            <a:r>
              <a:rPr lang="en-GB" baseline="0" dirty="0" smtClean="0"/>
              <a:t> what is it we are trying to do here?</a:t>
            </a:r>
          </a:p>
          <a:p>
            <a:r>
              <a:rPr lang="en-GB" baseline="0" dirty="0" smtClean="0"/>
              <a:t>At it’s most simplistic, read slide//… we are trying to pick the best candidates</a:t>
            </a:r>
            <a:endParaRPr lang="en-GB" dirty="0"/>
          </a:p>
        </p:txBody>
      </p:sp>
      <p:sp>
        <p:nvSpPr>
          <p:cNvPr id="4" name="Slide Number Placeholder 3"/>
          <p:cNvSpPr>
            <a:spLocks noGrp="1"/>
          </p:cNvSpPr>
          <p:nvPr>
            <p:ph type="sldNum" sz="quarter" idx="10"/>
          </p:nvPr>
        </p:nvSpPr>
        <p:spPr/>
        <p:txBody>
          <a:bodyPr/>
          <a:lstStyle/>
          <a:p>
            <a:fld id="{1B4ABC8B-9FDD-4761-A6F6-039973E4ADAA}" type="slidenum">
              <a:rPr lang="en-GB" smtClean="0"/>
              <a:t>2</a:t>
            </a:fld>
            <a:endParaRPr lang="en-GB"/>
          </a:p>
        </p:txBody>
      </p:sp>
    </p:spTree>
    <p:extLst>
      <p:ext uri="{BB962C8B-B14F-4D97-AF65-F5344CB8AC3E}">
        <p14:creationId xmlns:p14="http://schemas.microsoft.com/office/powerpoint/2010/main" val="4243872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 in short the evidence for these tools is not overwhelming, and nor did this traditional triad fulfil the principles of the Schwartz report in terms of reliability and validity, and assessing on potential as well as prior achievement. </a:t>
            </a:r>
          </a:p>
          <a:p>
            <a:endParaRPr lang="en-GB" dirty="0"/>
          </a:p>
        </p:txBody>
      </p:sp>
      <p:sp>
        <p:nvSpPr>
          <p:cNvPr id="4" name="Slide Number Placeholder 3"/>
          <p:cNvSpPr>
            <a:spLocks noGrp="1"/>
          </p:cNvSpPr>
          <p:nvPr>
            <p:ph type="sldNum" sz="quarter" idx="10"/>
          </p:nvPr>
        </p:nvSpPr>
        <p:spPr/>
        <p:txBody>
          <a:bodyPr/>
          <a:lstStyle/>
          <a:p>
            <a:fld id="{1B4ABC8B-9FDD-4761-A6F6-039973E4ADAA}" type="slidenum">
              <a:rPr lang="en-GB" smtClean="0"/>
              <a:t>20</a:t>
            </a:fld>
            <a:endParaRPr lang="en-GB"/>
          </a:p>
        </p:txBody>
      </p:sp>
    </p:spTree>
    <p:extLst>
      <p:ext uri="{BB962C8B-B14F-4D97-AF65-F5344CB8AC3E}">
        <p14:creationId xmlns:p14="http://schemas.microsoft.com/office/powerpoint/2010/main" val="2047119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4ABC8B-9FDD-4761-A6F6-039973E4ADAA}" type="slidenum">
              <a:rPr lang="en-GB" smtClean="0"/>
              <a:t>21</a:t>
            </a:fld>
            <a:endParaRPr lang="en-GB"/>
          </a:p>
        </p:txBody>
      </p:sp>
    </p:spTree>
    <p:extLst>
      <p:ext uri="{BB962C8B-B14F-4D97-AF65-F5344CB8AC3E}">
        <p14:creationId xmlns:p14="http://schemas.microsoft.com/office/powerpoint/2010/main" val="3167367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UK medical and dental schools did respond proactively, most obviously with the introduction of aptitude tests as a means of assessing potential, and with shifting towards interviewing.  Whatever you think of the UKCAT, the way the consortium was set up has led to a lot of independent research, and a far more substantial body of research than is available for the other admissions tests used by UKCAT schools (BMAT and GAMSAT).</a:t>
            </a:r>
            <a:endParaRPr lang="en-GB" dirty="0"/>
          </a:p>
        </p:txBody>
      </p:sp>
      <p:sp>
        <p:nvSpPr>
          <p:cNvPr id="4" name="Slide Number Placeholder 3"/>
          <p:cNvSpPr>
            <a:spLocks noGrp="1"/>
          </p:cNvSpPr>
          <p:nvPr>
            <p:ph type="sldNum" sz="quarter" idx="10"/>
          </p:nvPr>
        </p:nvSpPr>
        <p:spPr/>
        <p:txBody>
          <a:bodyPr/>
          <a:lstStyle/>
          <a:p>
            <a:fld id="{1B4ABC8B-9FDD-4761-A6F6-039973E4ADAA}" type="slidenum">
              <a:rPr lang="en-GB" smtClean="0"/>
              <a:t>22</a:t>
            </a:fld>
            <a:endParaRPr lang="en-GB"/>
          </a:p>
        </p:txBody>
      </p:sp>
    </p:spTree>
    <p:extLst>
      <p:ext uri="{BB962C8B-B14F-4D97-AF65-F5344CB8AC3E}">
        <p14:creationId xmlns:p14="http://schemas.microsoft.com/office/powerpoint/2010/main" val="2292163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05D6ED2A-5C33-4BA9-B744-B0B679F31439}" type="slidenum">
              <a:rPr lang="en-GB" altLang="en-US">
                <a:solidFill>
                  <a:srgbClr val="000000"/>
                </a:solidFill>
              </a:rPr>
              <a:pPr>
                <a:spcBef>
                  <a:spcPct val="0"/>
                </a:spcBef>
              </a:pPr>
              <a:t>23</a:t>
            </a:fld>
            <a:endParaRPr lang="en-GB"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really rather good and can take the form of text only or videos. </a:t>
            </a:r>
            <a:endParaRPr lang="en-GB" dirty="0"/>
          </a:p>
        </p:txBody>
      </p:sp>
      <p:sp>
        <p:nvSpPr>
          <p:cNvPr id="4" name="Slide Number Placeholder 3"/>
          <p:cNvSpPr>
            <a:spLocks noGrp="1"/>
          </p:cNvSpPr>
          <p:nvPr>
            <p:ph type="sldNum" sz="quarter" idx="10"/>
          </p:nvPr>
        </p:nvSpPr>
        <p:spPr/>
        <p:txBody>
          <a:bodyPr/>
          <a:lstStyle/>
          <a:p>
            <a:fld id="{1B4ABC8B-9FDD-4761-A6F6-039973E4ADAA}" type="slidenum">
              <a:rPr lang="en-GB" smtClean="0"/>
              <a:t>24</a:t>
            </a:fld>
            <a:endParaRPr lang="en-GB"/>
          </a:p>
        </p:txBody>
      </p:sp>
    </p:spTree>
    <p:extLst>
      <p:ext uri="{BB962C8B-B14F-4D97-AF65-F5344CB8AC3E}">
        <p14:creationId xmlns:p14="http://schemas.microsoft.com/office/powerpoint/2010/main" val="2539421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Being used in increasing numbers of schools, but great differences on format</a:t>
            </a:r>
            <a:r>
              <a:rPr lang="en-GB" baseline="0" dirty="0" smtClean="0"/>
              <a:t> and design, difficult to look at national results. The lack of a national exit exam makes it difficult to draw comparisons across multiple schools. A medical national assessment is in the offing and I believe this is also being discussed in dentistry, a great opportunity for national research. </a:t>
            </a:r>
            <a:endParaRPr lang="en-GB" dirty="0"/>
          </a:p>
        </p:txBody>
      </p:sp>
      <p:sp>
        <p:nvSpPr>
          <p:cNvPr id="4" name="Slide Number Placeholder 3"/>
          <p:cNvSpPr>
            <a:spLocks noGrp="1"/>
          </p:cNvSpPr>
          <p:nvPr>
            <p:ph type="sldNum" sz="quarter" idx="10"/>
          </p:nvPr>
        </p:nvSpPr>
        <p:spPr/>
        <p:txBody>
          <a:bodyPr/>
          <a:lstStyle/>
          <a:p>
            <a:fld id="{1B4ABC8B-9FDD-4761-A6F6-039973E4ADAA}" type="slidenum">
              <a:rPr lang="en-GB" smtClean="0"/>
              <a:t>25</a:t>
            </a:fld>
            <a:endParaRPr lang="en-GB"/>
          </a:p>
        </p:txBody>
      </p:sp>
    </p:spTree>
    <p:extLst>
      <p:ext uri="{BB962C8B-B14F-4D97-AF65-F5344CB8AC3E}">
        <p14:creationId xmlns:p14="http://schemas.microsoft.com/office/powerpoint/2010/main" val="3031024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4ABC8B-9FDD-4761-A6F6-039973E4ADAA}" type="slidenum">
              <a:rPr lang="en-GB" smtClean="0"/>
              <a:t>26</a:t>
            </a:fld>
            <a:endParaRPr lang="en-GB"/>
          </a:p>
        </p:txBody>
      </p:sp>
    </p:spTree>
    <p:extLst>
      <p:ext uri="{BB962C8B-B14F-4D97-AF65-F5344CB8AC3E}">
        <p14:creationId xmlns:p14="http://schemas.microsoft.com/office/powerpoint/2010/main" val="2546331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lets get back to good with their hands. Several</a:t>
            </a:r>
            <a:r>
              <a:rPr lang="en-GB" baseline="0" dirty="0" smtClean="0"/>
              <a:t> stations have been </a:t>
            </a:r>
            <a:r>
              <a:rPr lang="en-GB" baseline="0" dirty="0" err="1" smtClean="0"/>
              <a:t>devisoed</a:t>
            </a:r>
            <a:r>
              <a:rPr lang="en-GB" baseline="0" dirty="0" smtClean="0"/>
              <a:t> in MMIs. </a:t>
            </a:r>
            <a:endParaRPr lang="en-GB" dirty="0"/>
          </a:p>
        </p:txBody>
      </p:sp>
      <p:sp>
        <p:nvSpPr>
          <p:cNvPr id="4" name="Slide Number Placeholder 3"/>
          <p:cNvSpPr>
            <a:spLocks noGrp="1"/>
          </p:cNvSpPr>
          <p:nvPr>
            <p:ph type="sldNum" sz="quarter" idx="10"/>
          </p:nvPr>
        </p:nvSpPr>
        <p:spPr/>
        <p:txBody>
          <a:bodyPr/>
          <a:lstStyle/>
          <a:p>
            <a:fld id="{1B4ABC8B-9FDD-4761-A6F6-039973E4ADAA}" type="slidenum">
              <a:rPr lang="en-GB" smtClean="0"/>
              <a:t>27</a:t>
            </a:fld>
            <a:endParaRPr lang="en-GB"/>
          </a:p>
        </p:txBody>
      </p:sp>
    </p:spTree>
    <p:extLst>
      <p:ext uri="{BB962C8B-B14F-4D97-AF65-F5344CB8AC3E}">
        <p14:creationId xmlns:p14="http://schemas.microsoft.com/office/powerpoint/2010/main" val="676141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Small studies have shown in dentistry that it is possible to learn</a:t>
            </a:r>
            <a:r>
              <a:rPr lang="en-GB" baseline="0" dirty="0" smtClean="0"/>
              <a:t> MD. </a:t>
            </a:r>
          </a:p>
          <a:p>
            <a:r>
              <a:rPr lang="en-GB" baseline="0" dirty="0" smtClean="0"/>
              <a:t>Never been a study that shows predictive validity for later performance, but the research is not good enough yet. </a:t>
            </a:r>
          </a:p>
          <a:p>
            <a:endParaRPr lang="en-GB" dirty="0"/>
          </a:p>
        </p:txBody>
      </p:sp>
      <p:sp>
        <p:nvSpPr>
          <p:cNvPr id="4" name="Slide Number Placeholder 3"/>
          <p:cNvSpPr>
            <a:spLocks noGrp="1"/>
          </p:cNvSpPr>
          <p:nvPr>
            <p:ph type="sldNum" sz="quarter" idx="10"/>
          </p:nvPr>
        </p:nvSpPr>
        <p:spPr/>
        <p:txBody>
          <a:bodyPr/>
          <a:lstStyle/>
          <a:p>
            <a:fld id="{1B4ABC8B-9FDD-4761-A6F6-039973E4ADAA}" type="slidenum">
              <a:rPr lang="en-GB" smtClean="0"/>
              <a:t>28</a:t>
            </a:fld>
            <a:endParaRPr lang="en-GB"/>
          </a:p>
        </p:txBody>
      </p:sp>
    </p:spTree>
    <p:extLst>
      <p:ext uri="{BB962C8B-B14F-4D97-AF65-F5344CB8AC3E}">
        <p14:creationId xmlns:p14="http://schemas.microsoft.com/office/powerpoint/2010/main" val="94325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 us return to widening access</a:t>
            </a:r>
          </a:p>
          <a:p>
            <a:endParaRPr lang="en-GB" dirty="0"/>
          </a:p>
        </p:txBody>
      </p:sp>
      <p:sp>
        <p:nvSpPr>
          <p:cNvPr id="4" name="Slide Number Placeholder 3"/>
          <p:cNvSpPr>
            <a:spLocks noGrp="1"/>
          </p:cNvSpPr>
          <p:nvPr>
            <p:ph type="sldNum" sz="quarter" idx="10"/>
          </p:nvPr>
        </p:nvSpPr>
        <p:spPr/>
        <p:txBody>
          <a:bodyPr/>
          <a:lstStyle/>
          <a:p>
            <a:fld id="{1B4ABC8B-9FDD-4761-A6F6-039973E4ADAA}" type="slidenum">
              <a:rPr lang="en-GB" smtClean="0"/>
              <a:t>29</a:t>
            </a:fld>
            <a:endParaRPr lang="en-GB"/>
          </a:p>
        </p:txBody>
      </p:sp>
    </p:spTree>
    <p:extLst>
      <p:ext uri="{BB962C8B-B14F-4D97-AF65-F5344CB8AC3E}">
        <p14:creationId xmlns:p14="http://schemas.microsoft.com/office/powerpoint/2010/main" val="164677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depends who you ask!</a:t>
            </a:r>
            <a:endParaRPr lang="en-GB" dirty="0"/>
          </a:p>
        </p:txBody>
      </p:sp>
      <p:sp>
        <p:nvSpPr>
          <p:cNvPr id="4" name="Slide Number Placeholder 3"/>
          <p:cNvSpPr>
            <a:spLocks noGrp="1"/>
          </p:cNvSpPr>
          <p:nvPr>
            <p:ph type="sldNum" sz="quarter" idx="10"/>
          </p:nvPr>
        </p:nvSpPr>
        <p:spPr/>
        <p:txBody>
          <a:bodyPr/>
          <a:lstStyle/>
          <a:p>
            <a:fld id="{1B4ABC8B-9FDD-4761-A6F6-039973E4ADAA}" type="slidenum">
              <a:rPr lang="en-GB" smtClean="0"/>
              <a:t>3</a:t>
            </a:fld>
            <a:endParaRPr lang="en-GB"/>
          </a:p>
        </p:txBody>
      </p:sp>
    </p:spTree>
    <p:extLst>
      <p:ext uri="{BB962C8B-B14F-4D97-AF65-F5344CB8AC3E}">
        <p14:creationId xmlns:p14="http://schemas.microsoft.com/office/powerpoint/2010/main" val="3211817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4ABC8B-9FDD-4761-A6F6-039973E4ADAA}" type="slidenum">
              <a:rPr lang="en-GB" smtClean="0"/>
              <a:t>30</a:t>
            </a:fld>
            <a:endParaRPr lang="en-GB"/>
          </a:p>
        </p:txBody>
      </p:sp>
    </p:spTree>
    <p:extLst>
      <p:ext uri="{BB962C8B-B14F-4D97-AF65-F5344CB8AC3E}">
        <p14:creationId xmlns:p14="http://schemas.microsoft.com/office/powerpoint/2010/main" val="2707730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4ABC8B-9FDD-4761-A6F6-039973E4ADAA}" type="slidenum">
              <a:rPr lang="en-GB" smtClean="0"/>
              <a:t>31</a:t>
            </a:fld>
            <a:endParaRPr lang="en-GB"/>
          </a:p>
        </p:txBody>
      </p:sp>
    </p:spTree>
    <p:extLst>
      <p:ext uri="{BB962C8B-B14F-4D97-AF65-F5344CB8AC3E}">
        <p14:creationId xmlns:p14="http://schemas.microsoft.com/office/powerpoint/2010/main" val="3918763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4ABC8B-9FDD-4761-A6F6-039973E4ADAA}" type="slidenum">
              <a:rPr lang="en-GB" smtClean="0"/>
              <a:t>32</a:t>
            </a:fld>
            <a:endParaRPr lang="en-GB"/>
          </a:p>
        </p:txBody>
      </p:sp>
    </p:spTree>
    <p:extLst>
      <p:ext uri="{BB962C8B-B14F-4D97-AF65-F5344CB8AC3E}">
        <p14:creationId xmlns:p14="http://schemas.microsoft.com/office/powerpoint/2010/main" val="1624404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4ABC8B-9FDD-4761-A6F6-039973E4ADAA}" type="slidenum">
              <a:rPr lang="en-GB" smtClean="0"/>
              <a:t>33</a:t>
            </a:fld>
            <a:endParaRPr lang="en-GB"/>
          </a:p>
        </p:txBody>
      </p:sp>
    </p:spTree>
    <p:extLst>
      <p:ext uri="{BB962C8B-B14F-4D97-AF65-F5344CB8AC3E}">
        <p14:creationId xmlns:p14="http://schemas.microsoft.com/office/powerpoint/2010/main" val="1426634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4ABC8B-9FDD-4761-A6F6-039973E4ADAA}" type="slidenum">
              <a:rPr lang="en-GB" smtClean="0"/>
              <a:t>34</a:t>
            </a:fld>
            <a:endParaRPr lang="en-GB"/>
          </a:p>
        </p:txBody>
      </p:sp>
    </p:spTree>
    <p:extLst>
      <p:ext uri="{BB962C8B-B14F-4D97-AF65-F5344CB8AC3E}">
        <p14:creationId xmlns:p14="http://schemas.microsoft.com/office/powerpoint/2010/main" val="17937489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4ABC8B-9FDD-4761-A6F6-039973E4ADAA}" type="slidenum">
              <a:rPr lang="en-GB" smtClean="0"/>
              <a:t>35</a:t>
            </a:fld>
            <a:endParaRPr lang="en-GB"/>
          </a:p>
        </p:txBody>
      </p:sp>
    </p:spTree>
    <p:extLst>
      <p:ext uri="{BB962C8B-B14F-4D97-AF65-F5344CB8AC3E}">
        <p14:creationId xmlns:p14="http://schemas.microsoft.com/office/powerpoint/2010/main" val="3459117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4ABC8B-9FDD-4761-A6F6-039973E4ADAA}" type="slidenum">
              <a:rPr lang="en-GB" smtClean="0"/>
              <a:t>36</a:t>
            </a:fld>
            <a:endParaRPr lang="en-GB"/>
          </a:p>
        </p:txBody>
      </p:sp>
    </p:spTree>
    <p:extLst>
      <p:ext uri="{BB962C8B-B14F-4D97-AF65-F5344CB8AC3E}">
        <p14:creationId xmlns:p14="http://schemas.microsoft.com/office/powerpoint/2010/main" val="34281687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4ABC8B-9FDD-4761-A6F6-039973E4ADAA}" type="slidenum">
              <a:rPr lang="en-GB" smtClean="0"/>
              <a:t>37</a:t>
            </a:fld>
            <a:endParaRPr lang="en-GB"/>
          </a:p>
        </p:txBody>
      </p:sp>
    </p:spTree>
    <p:extLst>
      <p:ext uri="{BB962C8B-B14F-4D97-AF65-F5344CB8AC3E}">
        <p14:creationId xmlns:p14="http://schemas.microsoft.com/office/powerpoint/2010/main" val="8731317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isn’t a level playing field</a:t>
            </a:r>
            <a:endParaRPr lang="en-GB" dirty="0"/>
          </a:p>
        </p:txBody>
      </p:sp>
      <p:sp>
        <p:nvSpPr>
          <p:cNvPr id="4" name="Slide Number Placeholder 3"/>
          <p:cNvSpPr>
            <a:spLocks noGrp="1"/>
          </p:cNvSpPr>
          <p:nvPr>
            <p:ph type="sldNum" sz="quarter" idx="10"/>
          </p:nvPr>
        </p:nvSpPr>
        <p:spPr/>
        <p:txBody>
          <a:bodyPr/>
          <a:lstStyle/>
          <a:p>
            <a:fld id="{582842BE-0857-4D7D-9ADE-C7D212E39C0C}" type="slidenum">
              <a:rPr lang="en-GB" smtClean="0"/>
              <a:t>38</a:t>
            </a:fld>
            <a:endParaRPr lang="en-GB"/>
          </a:p>
        </p:txBody>
      </p:sp>
    </p:spTree>
    <p:extLst>
      <p:ext uri="{BB962C8B-B14F-4D97-AF65-F5344CB8AC3E}">
        <p14:creationId xmlns:p14="http://schemas.microsoft.com/office/powerpoint/2010/main" val="2468803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4ABC8B-9FDD-4761-A6F6-039973E4ADAA}" type="slidenum">
              <a:rPr lang="en-GB" smtClean="0"/>
              <a:t>39</a:t>
            </a:fld>
            <a:endParaRPr lang="en-GB"/>
          </a:p>
        </p:txBody>
      </p:sp>
    </p:spTree>
    <p:extLst>
      <p:ext uri="{BB962C8B-B14F-4D97-AF65-F5344CB8AC3E}">
        <p14:creationId xmlns:p14="http://schemas.microsoft.com/office/powerpoint/2010/main" val="3268919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went to my daughters primary school and asked her whole P6 class what they wanted their dentist to be like. I hope you will join me in being </a:t>
            </a:r>
            <a:r>
              <a:rPr lang="en-GB" baseline="0" dirty="0" smtClean="0"/>
              <a:t> very impressed by the wireless drill here</a:t>
            </a:r>
            <a:endParaRPr lang="en-GB" dirty="0"/>
          </a:p>
        </p:txBody>
      </p:sp>
      <p:sp>
        <p:nvSpPr>
          <p:cNvPr id="4" name="Slide Number Placeholder 3"/>
          <p:cNvSpPr>
            <a:spLocks noGrp="1"/>
          </p:cNvSpPr>
          <p:nvPr>
            <p:ph type="sldNum" sz="quarter" idx="10"/>
          </p:nvPr>
        </p:nvSpPr>
        <p:spPr/>
        <p:txBody>
          <a:bodyPr/>
          <a:lstStyle/>
          <a:p>
            <a:fld id="{1B4ABC8B-9FDD-4761-A6F6-039973E4ADAA}" type="slidenum">
              <a:rPr lang="en-GB" smtClean="0"/>
              <a:t>4</a:t>
            </a:fld>
            <a:endParaRPr lang="en-GB"/>
          </a:p>
        </p:txBody>
      </p:sp>
    </p:spTree>
    <p:extLst>
      <p:ext uri="{BB962C8B-B14F-4D97-AF65-F5344CB8AC3E}">
        <p14:creationId xmlns:p14="http://schemas.microsoft.com/office/powerpoint/2010/main" val="32167511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4ABC8B-9FDD-4761-A6F6-039973E4ADAA}" type="slidenum">
              <a:rPr lang="en-GB" smtClean="0"/>
              <a:t>40</a:t>
            </a:fld>
            <a:endParaRPr lang="en-GB"/>
          </a:p>
        </p:txBody>
      </p:sp>
    </p:spTree>
    <p:extLst>
      <p:ext uri="{BB962C8B-B14F-4D97-AF65-F5344CB8AC3E}">
        <p14:creationId xmlns:p14="http://schemas.microsoft.com/office/powerpoint/2010/main" val="27940698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4ABC8B-9FDD-4761-A6F6-039973E4ADAA}" type="slidenum">
              <a:rPr lang="en-GB" smtClean="0"/>
              <a:t>41</a:t>
            </a:fld>
            <a:endParaRPr lang="en-GB"/>
          </a:p>
        </p:txBody>
      </p:sp>
    </p:spTree>
    <p:extLst>
      <p:ext uri="{BB962C8B-B14F-4D97-AF65-F5344CB8AC3E}">
        <p14:creationId xmlns:p14="http://schemas.microsoft.com/office/powerpoint/2010/main" val="207598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Ok, now we are getting to it</a:t>
            </a:r>
            <a:endParaRPr lang="en-GB" dirty="0"/>
          </a:p>
        </p:txBody>
      </p:sp>
      <p:sp>
        <p:nvSpPr>
          <p:cNvPr id="4" name="Slide Number Placeholder 3"/>
          <p:cNvSpPr>
            <a:spLocks noGrp="1"/>
          </p:cNvSpPr>
          <p:nvPr>
            <p:ph type="sldNum" sz="quarter" idx="10"/>
          </p:nvPr>
        </p:nvSpPr>
        <p:spPr/>
        <p:txBody>
          <a:bodyPr/>
          <a:lstStyle/>
          <a:p>
            <a:fld id="{1B4ABC8B-9FDD-4761-A6F6-039973E4ADAA}" type="slidenum">
              <a:rPr lang="en-GB" smtClean="0"/>
              <a:t>5</a:t>
            </a:fld>
            <a:endParaRPr lang="en-GB"/>
          </a:p>
        </p:txBody>
      </p:sp>
    </p:spTree>
    <p:extLst>
      <p:ext uri="{BB962C8B-B14F-4D97-AF65-F5344CB8AC3E}">
        <p14:creationId xmlns:p14="http://schemas.microsoft.com/office/powerpoint/2010/main" val="1074218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what dentists think a dentist should</a:t>
            </a:r>
            <a:r>
              <a:rPr lang="en-GB" baseline="0" dirty="0" smtClean="0"/>
              <a:t> be- a sample of 2000 dentists from around the UK. Grouped into 4 main areas and these are not a surprise to any of us. </a:t>
            </a:r>
          </a:p>
          <a:p>
            <a:r>
              <a:rPr lang="en-GB" baseline="0" dirty="0" smtClean="0"/>
              <a:t>So these, one would think, should be the relevant, sensible attributes we should base our admissions processes on. </a:t>
            </a:r>
            <a:endParaRPr lang="en-GB" dirty="0"/>
          </a:p>
        </p:txBody>
      </p:sp>
      <p:sp>
        <p:nvSpPr>
          <p:cNvPr id="4" name="Slide Number Placeholder 3"/>
          <p:cNvSpPr>
            <a:spLocks noGrp="1"/>
          </p:cNvSpPr>
          <p:nvPr>
            <p:ph type="sldNum" sz="quarter" idx="10"/>
          </p:nvPr>
        </p:nvSpPr>
        <p:spPr/>
        <p:txBody>
          <a:bodyPr/>
          <a:lstStyle/>
          <a:p>
            <a:fld id="{1B4ABC8B-9FDD-4761-A6F6-039973E4ADAA}" type="slidenum">
              <a:rPr lang="en-GB" smtClean="0"/>
              <a:t>6</a:t>
            </a:fld>
            <a:endParaRPr lang="en-GB"/>
          </a:p>
        </p:txBody>
      </p:sp>
    </p:spTree>
    <p:extLst>
      <p:ext uri="{BB962C8B-B14F-4D97-AF65-F5344CB8AC3E}">
        <p14:creationId xmlns:p14="http://schemas.microsoft.com/office/powerpoint/2010/main" val="3102721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about 10 years ago, these</a:t>
            </a:r>
            <a:r>
              <a:rPr lang="en-GB" baseline="0" dirty="0" smtClean="0"/>
              <a:t> are what many dental and medical schools used for admission to university. Humble bragging. </a:t>
            </a:r>
          </a:p>
          <a:p>
            <a:r>
              <a:rPr lang="en-GB" baseline="0" dirty="0" smtClean="0"/>
              <a:t>Of course many of us predate this by several years, if not decades, many of us will have gained entry based solely on school grades and possibly the say so of our head teacher. </a:t>
            </a:r>
          </a:p>
          <a:p>
            <a:r>
              <a:rPr lang="en-GB" baseline="0" dirty="0" smtClean="0"/>
              <a:t>Now, academic achievement or cleverness in the words of the 10 year olds, did not come up in my earlier slides. More about that later.</a:t>
            </a:r>
            <a:endParaRPr lang="en-GB" dirty="0"/>
          </a:p>
        </p:txBody>
      </p:sp>
      <p:sp>
        <p:nvSpPr>
          <p:cNvPr id="4" name="Slide Number Placeholder 3"/>
          <p:cNvSpPr>
            <a:spLocks noGrp="1"/>
          </p:cNvSpPr>
          <p:nvPr>
            <p:ph type="sldNum" sz="quarter" idx="10"/>
          </p:nvPr>
        </p:nvSpPr>
        <p:spPr/>
        <p:txBody>
          <a:bodyPr/>
          <a:lstStyle/>
          <a:p>
            <a:fld id="{1B4ABC8B-9FDD-4761-A6F6-039973E4ADAA}" type="slidenum">
              <a:rPr lang="en-GB" smtClean="0"/>
              <a:t>7</a:t>
            </a:fld>
            <a:endParaRPr lang="en-GB"/>
          </a:p>
        </p:txBody>
      </p:sp>
    </p:spTree>
    <p:extLst>
      <p:ext uri="{BB962C8B-B14F-4D97-AF65-F5344CB8AC3E}">
        <p14:creationId xmlns:p14="http://schemas.microsoft.com/office/powerpoint/2010/main" val="1746914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4ABC8B-9FDD-4761-A6F6-039973E4ADAA}" type="slidenum">
              <a:rPr lang="en-GB" smtClean="0"/>
              <a:t>8</a:t>
            </a:fld>
            <a:endParaRPr lang="en-GB"/>
          </a:p>
        </p:txBody>
      </p:sp>
    </p:spTree>
    <p:extLst>
      <p:ext uri="{BB962C8B-B14F-4D97-AF65-F5344CB8AC3E}">
        <p14:creationId xmlns:p14="http://schemas.microsoft.com/office/powerpoint/2010/main" val="1107361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Dearing report was commissioned at time when UK higher education was in a mess. Policies had lurched from reducing the number of students to increasing them. Underfunding had left universities stretched to breaking point. The amount universities had to spend on teaching had halved, and funding for infrastructure and research had been reduced.  </a:t>
            </a:r>
          </a:p>
          <a:p>
            <a:r>
              <a:rPr lang="en-GB" dirty="0" smtClean="0"/>
              <a:t>Sound familiar?</a:t>
            </a:r>
            <a:endParaRPr lang="en-GB" dirty="0"/>
          </a:p>
        </p:txBody>
      </p:sp>
      <p:sp>
        <p:nvSpPr>
          <p:cNvPr id="4" name="Slide Number Placeholder 3"/>
          <p:cNvSpPr>
            <a:spLocks noGrp="1"/>
          </p:cNvSpPr>
          <p:nvPr>
            <p:ph type="sldNum" sz="quarter" idx="10"/>
          </p:nvPr>
        </p:nvSpPr>
        <p:spPr/>
        <p:txBody>
          <a:bodyPr/>
          <a:lstStyle/>
          <a:p>
            <a:fld id="{1B4ABC8B-9FDD-4761-A6F6-039973E4ADAA}" type="slidenum">
              <a:rPr lang="en-GB" smtClean="0"/>
              <a:t>9</a:t>
            </a:fld>
            <a:endParaRPr lang="en-GB"/>
          </a:p>
        </p:txBody>
      </p:sp>
    </p:spTree>
    <p:extLst>
      <p:ext uri="{BB962C8B-B14F-4D97-AF65-F5344CB8AC3E}">
        <p14:creationId xmlns:p14="http://schemas.microsoft.com/office/powerpoint/2010/main" val="1752587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011C0CC-17D4-4183-A9D0-1BCD61742CBD}" type="datetimeFigureOut">
              <a:rPr lang="en-GB" smtClean="0"/>
              <a:t>31/08/2018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13B0765-AEB0-4DE6-9828-EE6945694340}"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11C0CC-17D4-4183-A9D0-1BCD61742CBD}"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3B0765-AEB0-4DE6-9828-EE694569434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11C0CC-17D4-4183-A9D0-1BCD61742CBD}"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3B0765-AEB0-4DE6-9828-EE6945694340}"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Gradient 1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Subject</a:t>
            </a:r>
            <a:endParaRPr lang="en-US" dirty="0"/>
          </a:p>
        </p:txBody>
      </p:sp>
      <p:sp>
        <p:nvSpPr>
          <p:cNvPr id="3" name="Content Placeholder 2"/>
          <p:cNvSpPr>
            <a:spLocks noGrp="1"/>
          </p:cNvSpPr>
          <p:nvPr>
            <p:ph idx="1"/>
          </p:nvPr>
        </p:nvSpPr>
        <p:spPr>
          <a:xfrm>
            <a:off x="375300" y="1411200"/>
            <a:ext cx="83565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2" name="Straight Connector 11"/>
          <p:cNvCxnSpPr/>
          <p:nvPr userDrawn="1"/>
        </p:nvCxnSpPr>
        <p:spPr>
          <a:xfrm>
            <a:off x="375300" y="6320590"/>
            <a:ext cx="83565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375047" y="6319838"/>
            <a:ext cx="4847034"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smtClean="0"/>
              <a:t>Department name or presentation title here, if required</a:t>
            </a:r>
            <a:endParaRPr lang="en-GB" dirty="0"/>
          </a:p>
        </p:txBody>
      </p:sp>
      <p:sp>
        <p:nvSpPr>
          <p:cNvPr id="15" name="Text Placeholder 13"/>
          <p:cNvSpPr>
            <a:spLocks noGrp="1"/>
          </p:cNvSpPr>
          <p:nvPr>
            <p:ph type="body" sz="quarter" idx="11" hasCustomPrompt="1"/>
          </p:nvPr>
        </p:nvSpPr>
        <p:spPr>
          <a:xfrm>
            <a:off x="5474368" y="6319839"/>
            <a:ext cx="3257432" cy="395861"/>
          </a:xfrm>
        </p:spPr>
        <p:txBody>
          <a:bodyPr>
            <a:normAutofit/>
          </a:bodyPr>
          <a:lstStyle>
            <a:lvl1pPr marL="0" indent="0" algn="r">
              <a:buNone/>
              <a:defRPr sz="1800" i="0" baseline="0">
                <a:solidFill>
                  <a:srgbClr val="59155F"/>
                </a:solidFill>
                <a:latin typeface="+mn-lt"/>
              </a:defRPr>
            </a:lvl1pPr>
          </a:lstStyle>
          <a:p>
            <a:pPr lvl="0"/>
            <a:r>
              <a:rPr lang="en-US" dirty="0" smtClean="0"/>
              <a:t>www.abdn.ac.uk</a:t>
            </a:r>
            <a:endParaRPr lang="en-GB" dirty="0"/>
          </a:p>
        </p:txBody>
      </p:sp>
    </p:spTree>
    <p:extLst>
      <p:ext uri="{BB962C8B-B14F-4D97-AF65-F5344CB8AC3E}">
        <p14:creationId xmlns:p14="http://schemas.microsoft.com/office/powerpoint/2010/main" val="1180693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Gradient 1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300" y="259200"/>
            <a:ext cx="6398479" cy="648000"/>
          </a:xfrm>
        </p:spPr>
        <p:txBody>
          <a:bodyPr/>
          <a:lstStyle>
            <a:lvl1pPr>
              <a:defRPr/>
            </a:lvl1pPr>
          </a:lstStyle>
          <a:p>
            <a:r>
              <a:rPr lang="en-US" dirty="0" smtClean="0"/>
              <a:t>Subject</a:t>
            </a:r>
            <a:endParaRPr lang="en-US" dirty="0"/>
          </a:p>
        </p:txBody>
      </p:sp>
      <p:sp>
        <p:nvSpPr>
          <p:cNvPr id="3" name="Content Placeholder 2"/>
          <p:cNvSpPr>
            <a:spLocks noGrp="1"/>
          </p:cNvSpPr>
          <p:nvPr>
            <p:ph idx="1"/>
          </p:nvPr>
        </p:nvSpPr>
        <p:spPr>
          <a:xfrm>
            <a:off x="375300" y="1411200"/>
            <a:ext cx="83565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2" name="Straight Connector 11"/>
          <p:cNvCxnSpPr/>
          <p:nvPr userDrawn="1"/>
        </p:nvCxnSpPr>
        <p:spPr>
          <a:xfrm>
            <a:off x="375300" y="6320590"/>
            <a:ext cx="83565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375047" y="6319838"/>
            <a:ext cx="4847034"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smtClean="0"/>
              <a:t>Department name or presentation title here, if required</a:t>
            </a:r>
            <a:endParaRPr lang="en-GB" dirty="0"/>
          </a:p>
        </p:txBody>
      </p:sp>
      <p:sp>
        <p:nvSpPr>
          <p:cNvPr id="15" name="Text Placeholder 13"/>
          <p:cNvSpPr>
            <a:spLocks noGrp="1"/>
          </p:cNvSpPr>
          <p:nvPr>
            <p:ph type="body" sz="quarter" idx="11" hasCustomPrompt="1"/>
          </p:nvPr>
        </p:nvSpPr>
        <p:spPr>
          <a:xfrm>
            <a:off x="5474368" y="6319839"/>
            <a:ext cx="3257432" cy="395861"/>
          </a:xfrm>
        </p:spPr>
        <p:txBody>
          <a:bodyPr>
            <a:normAutofit/>
          </a:bodyPr>
          <a:lstStyle>
            <a:lvl1pPr marL="0" indent="0" algn="r">
              <a:buNone/>
              <a:defRPr sz="1800" i="0" baseline="0">
                <a:solidFill>
                  <a:srgbClr val="59155F"/>
                </a:solidFill>
                <a:latin typeface="+mn-lt"/>
              </a:defRPr>
            </a:lvl1pPr>
          </a:lstStyle>
          <a:p>
            <a:pPr lvl="0"/>
            <a:r>
              <a:rPr lang="en-US" dirty="0" smtClean="0"/>
              <a:t>www.abdn.ac.uk</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800" y="396002"/>
            <a:ext cx="1350000" cy="400514"/>
          </a:xfrm>
          <a:prstGeom prst="rect">
            <a:avLst/>
          </a:prstGeom>
        </p:spPr>
      </p:pic>
    </p:spTree>
    <p:extLst>
      <p:ext uri="{BB962C8B-B14F-4D97-AF65-F5344CB8AC3E}">
        <p14:creationId xmlns:p14="http://schemas.microsoft.com/office/powerpoint/2010/main" val="29258921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UoA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856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1143000"/>
          </a:xfrm>
          <a:prstGeom prst="rect">
            <a:avLst/>
          </a:prstGeom>
        </p:spPr>
        <p:txBody>
          <a:bodyPr rtlCol="0">
            <a:normAutofit/>
          </a:bodyPr>
          <a:lstStyle>
            <a:lvl1pPr>
              <a:defRPr b="1" baseline="0"/>
            </a:lvl1pPr>
          </a:lstStyle>
          <a:p>
            <a:r>
              <a:rPr lang="en-US" dirty="0"/>
              <a:t>Click to edit Master title style</a:t>
            </a:r>
            <a:endParaRPr lang="en-GB" dirty="0"/>
          </a:p>
        </p:txBody>
      </p:sp>
      <p:sp>
        <p:nvSpPr>
          <p:cNvPr id="12" name="Text Placeholder 11"/>
          <p:cNvSpPr>
            <a:spLocks noGrp="1"/>
          </p:cNvSpPr>
          <p:nvPr>
            <p:ph type="body" sz="quarter" idx="10"/>
          </p:nvPr>
        </p:nvSpPr>
        <p:spPr>
          <a:xfrm>
            <a:off x="428596" y="1571612"/>
            <a:ext cx="8215370" cy="4143404"/>
          </a:xfrm>
          <a:prstGeom prst="rect">
            <a:avLst/>
          </a:prstGeom>
        </p:spPr>
        <p:txBody>
          <a:bodyPr/>
          <a:lstStyle>
            <a:lvl1pPr>
              <a:defRPr sz="3200">
                <a:solidFill>
                  <a:srgbClr val="002060"/>
                </a:solidFill>
                <a:latin typeface="Arial Narrow" panose="020B0606020202030204" pitchFamily="34" charset="0"/>
              </a:defRPr>
            </a:lvl1pPr>
            <a:lvl2pPr>
              <a:defRPr sz="2400">
                <a:solidFill>
                  <a:srgbClr val="002060"/>
                </a:solidFill>
                <a:latin typeface="Arial Narrow" panose="020B0606020202030204" pitchFamily="34" charset="0"/>
              </a:defRPr>
            </a:lvl2pPr>
            <a:lvl3pPr>
              <a:defRPr sz="2400">
                <a:solidFill>
                  <a:srgbClr val="002060"/>
                </a:solidFill>
                <a:latin typeface="Arial Narrow" panose="020B0606020202030204" pitchFamily="34" charset="0"/>
              </a:defRPr>
            </a:lvl3pPr>
            <a:lvl4pPr>
              <a:defRPr sz="2400">
                <a:solidFill>
                  <a:srgbClr val="002060"/>
                </a:solidFill>
                <a:latin typeface="Arial Narrow" panose="020B0606020202030204" pitchFamily="34" charset="0"/>
              </a:defRPr>
            </a:lvl4pPr>
            <a:lvl5pPr>
              <a:defRPr sz="2400">
                <a:solidFill>
                  <a:srgbClr val="002060"/>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7326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 (Gradient 1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300" y="259200"/>
            <a:ext cx="6398479" cy="648000"/>
          </a:xfrm>
        </p:spPr>
        <p:txBody>
          <a:bodyPr/>
          <a:lstStyle>
            <a:lvl1pPr>
              <a:defRPr/>
            </a:lvl1pPr>
          </a:lstStyle>
          <a:p>
            <a:r>
              <a:rPr lang="en-US" dirty="0" smtClean="0"/>
              <a:t>Subject</a:t>
            </a:r>
            <a:endParaRPr lang="en-US" dirty="0"/>
          </a:p>
        </p:txBody>
      </p:sp>
      <p:sp>
        <p:nvSpPr>
          <p:cNvPr id="3" name="Content Placeholder 2"/>
          <p:cNvSpPr>
            <a:spLocks noGrp="1"/>
          </p:cNvSpPr>
          <p:nvPr>
            <p:ph idx="1"/>
          </p:nvPr>
        </p:nvSpPr>
        <p:spPr>
          <a:xfrm>
            <a:off x="375300" y="1411200"/>
            <a:ext cx="83565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2" name="Straight Connector 11"/>
          <p:cNvCxnSpPr/>
          <p:nvPr userDrawn="1"/>
        </p:nvCxnSpPr>
        <p:spPr>
          <a:xfrm>
            <a:off x="375300" y="6320590"/>
            <a:ext cx="83565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375047" y="6319838"/>
            <a:ext cx="4847034"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smtClean="0"/>
              <a:t>Department name or presentation title here, if required</a:t>
            </a:r>
            <a:endParaRPr lang="en-GB" dirty="0"/>
          </a:p>
        </p:txBody>
      </p:sp>
      <p:sp>
        <p:nvSpPr>
          <p:cNvPr id="15" name="Text Placeholder 13"/>
          <p:cNvSpPr>
            <a:spLocks noGrp="1"/>
          </p:cNvSpPr>
          <p:nvPr>
            <p:ph type="body" sz="quarter" idx="11" hasCustomPrompt="1"/>
          </p:nvPr>
        </p:nvSpPr>
        <p:spPr>
          <a:xfrm>
            <a:off x="5474368" y="6319839"/>
            <a:ext cx="3257432" cy="395861"/>
          </a:xfrm>
        </p:spPr>
        <p:txBody>
          <a:bodyPr>
            <a:normAutofit/>
          </a:bodyPr>
          <a:lstStyle>
            <a:lvl1pPr marL="0" indent="0" algn="r">
              <a:buNone/>
              <a:defRPr sz="1800" i="0" baseline="0">
                <a:solidFill>
                  <a:srgbClr val="59155F"/>
                </a:solidFill>
                <a:latin typeface="+mn-lt"/>
              </a:defRPr>
            </a:lvl1pPr>
          </a:lstStyle>
          <a:p>
            <a:pPr lvl="0"/>
            <a:r>
              <a:rPr lang="en-US" dirty="0" smtClean="0"/>
              <a:t>www.abdn.ac.uk</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800" y="396002"/>
            <a:ext cx="1350000" cy="400514"/>
          </a:xfrm>
          <a:prstGeom prst="rect">
            <a:avLst/>
          </a:prstGeom>
        </p:spPr>
      </p:pic>
    </p:spTree>
    <p:extLst>
      <p:ext uri="{BB962C8B-B14F-4D97-AF65-F5344CB8AC3E}">
        <p14:creationId xmlns:p14="http://schemas.microsoft.com/office/powerpoint/2010/main" val="35453466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Gradient 1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Subject</a:t>
            </a:r>
            <a:endParaRPr lang="en-US" dirty="0"/>
          </a:p>
        </p:txBody>
      </p:sp>
      <p:sp>
        <p:nvSpPr>
          <p:cNvPr id="3" name="Content Placeholder 2"/>
          <p:cNvSpPr>
            <a:spLocks noGrp="1"/>
          </p:cNvSpPr>
          <p:nvPr>
            <p:ph idx="1"/>
          </p:nvPr>
        </p:nvSpPr>
        <p:spPr>
          <a:xfrm>
            <a:off x="375300" y="1411200"/>
            <a:ext cx="83565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2" name="Straight Connector 11"/>
          <p:cNvCxnSpPr/>
          <p:nvPr userDrawn="1"/>
        </p:nvCxnSpPr>
        <p:spPr>
          <a:xfrm>
            <a:off x="375300" y="6320590"/>
            <a:ext cx="83565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375047" y="6319838"/>
            <a:ext cx="4847034"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smtClean="0"/>
              <a:t>Department name or presentation title here, if required</a:t>
            </a:r>
            <a:endParaRPr lang="en-GB" dirty="0"/>
          </a:p>
        </p:txBody>
      </p:sp>
      <p:sp>
        <p:nvSpPr>
          <p:cNvPr id="15" name="Text Placeholder 13"/>
          <p:cNvSpPr>
            <a:spLocks noGrp="1"/>
          </p:cNvSpPr>
          <p:nvPr>
            <p:ph type="body" sz="quarter" idx="11" hasCustomPrompt="1"/>
          </p:nvPr>
        </p:nvSpPr>
        <p:spPr>
          <a:xfrm>
            <a:off x="5474368" y="6319839"/>
            <a:ext cx="3257432" cy="395861"/>
          </a:xfrm>
        </p:spPr>
        <p:txBody>
          <a:bodyPr>
            <a:normAutofit/>
          </a:bodyPr>
          <a:lstStyle>
            <a:lvl1pPr marL="0" indent="0" algn="r">
              <a:buNone/>
              <a:defRPr sz="1800" i="0" baseline="0">
                <a:solidFill>
                  <a:srgbClr val="59155F"/>
                </a:solidFill>
                <a:latin typeface="+mn-lt"/>
              </a:defRPr>
            </a:lvl1pPr>
          </a:lstStyle>
          <a:p>
            <a:pPr lvl="0"/>
            <a:r>
              <a:rPr lang="en-US" dirty="0" smtClean="0"/>
              <a:t>www.abdn.ac.uk</a:t>
            </a:r>
            <a:endParaRPr lang="en-GB" dirty="0"/>
          </a:p>
        </p:txBody>
      </p:sp>
    </p:spTree>
    <p:extLst>
      <p:ext uri="{BB962C8B-B14F-4D97-AF65-F5344CB8AC3E}">
        <p14:creationId xmlns:p14="http://schemas.microsoft.com/office/powerpoint/2010/main" val="318132736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pag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1143000"/>
          </a:xfrm>
          <a:prstGeom prst="rect">
            <a:avLst/>
          </a:prstGeom>
        </p:spPr>
        <p:txBody>
          <a:bodyPr rtlCol="0">
            <a:normAutofit/>
          </a:bodyPr>
          <a:lstStyle>
            <a:lvl1pPr>
              <a:defRPr b="1" baseline="0"/>
            </a:lvl1pPr>
          </a:lstStyle>
          <a:p>
            <a:r>
              <a:rPr lang="en-US" dirty="0"/>
              <a:t>Click to edit Master title style</a:t>
            </a:r>
            <a:endParaRPr lang="en-GB" dirty="0"/>
          </a:p>
        </p:txBody>
      </p:sp>
      <p:sp>
        <p:nvSpPr>
          <p:cNvPr id="12" name="Text Placeholder 11"/>
          <p:cNvSpPr>
            <a:spLocks noGrp="1"/>
          </p:cNvSpPr>
          <p:nvPr>
            <p:ph type="body" sz="quarter" idx="10"/>
          </p:nvPr>
        </p:nvSpPr>
        <p:spPr>
          <a:xfrm>
            <a:off x="428596" y="1571612"/>
            <a:ext cx="8215370" cy="4143404"/>
          </a:xfrm>
          <a:prstGeom prst="rect">
            <a:avLst/>
          </a:prstGeom>
        </p:spPr>
        <p:txBody>
          <a:bodyPr/>
          <a:lstStyle>
            <a:lvl1pPr>
              <a:defRPr sz="3200">
                <a:solidFill>
                  <a:srgbClr val="002060"/>
                </a:solidFill>
                <a:latin typeface="Arial Narrow" panose="020B0606020202030204" pitchFamily="34" charset="0"/>
              </a:defRPr>
            </a:lvl1pPr>
            <a:lvl2pPr>
              <a:defRPr sz="2400">
                <a:solidFill>
                  <a:srgbClr val="002060"/>
                </a:solidFill>
                <a:latin typeface="Arial Narrow" panose="020B0606020202030204" pitchFamily="34" charset="0"/>
              </a:defRPr>
            </a:lvl2pPr>
            <a:lvl3pPr>
              <a:defRPr sz="2400">
                <a:solidFill>
                  <a:srgbClr val="002060"/>
                </a:solidFill>
                <a:latin typeface="Arial Narrow" panose="020B0606020202030204" pitchFamily="34" charset="0"/>
              </a:defRPr>
            </a:lvl3pPr>
            <a:lvl4pPr>
              <a:defRPr sz="2400">
                <a:solidFill>
                  <a:srgbClr val="002060"/>
                </a:solidFill>
                <a:latin typeface="Arial Narrow" panose="020B0606020202030204" pitchFamily="34" charset="0"/>
              </a:defRPr>
            </a:lvl4pPr>
            <a:lvl5pPr>
              <a:defRPr sz="2400">
                <a:solidFill>
                  <a:srgbClr val="002060"/>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25686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11C0CC-17D4-4183-A9D0-1BCD61742CBD}"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3B0765-AEB0-4DE6-9828-EE6945694340}" type="slidenum">
              <a:rPr lang="en-GB" smtClean="0"/>
              <a:t>‹#›</a:t>
            </a:fld>
            <a:endParaRPr lang="en-GB"/>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011C0CC-17D4-4183-A9D0-1BCD61742CBD}"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3B0765-AEB0-4DE6-9828-EE6945694340}"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011C0CC-17D4-4183-A9D0-1BCD61742CBD}" type="datetimeFigureOut">
              <a:rPr lang="en-GB" smtClean="0"/>
              <a:t>31/08/2018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3B0765-AEB0-4DE6-9828-EE6945694340}" type="slidenum">
              <a:rPr lang="en-GB" smtClean="0"/>
              <a:t>‹#›</a:t>
            </a:fld>
            <a:endParaRPr lang="en-GB"/>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011C0CC-17D4-4183-A9D0-1BCD61742CBD}" type="datetimeFigureOut">
              <a:rPr lang="en-GB" smtClean="0"/>
              <a:t>31/08/2018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3B0765-AEB0-4DE6-9828-EE6945694340}"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11C0CC-17D4-4183-A9D0-1BCD61742CBD}" type="datetimeFigureOut">
              <a:rPr lang="en-GB" smtClean="0"/>
              <a:t>31/08/2018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3B0765-AEB0-4DE6-9828-EE6945694340}" type="slidenum">
              <a:rPr lang="en-GB" smtClean="0"/>
              <a:t>‹#›</a:t>
            </a:fld>
            <a:endParaRPr lang="en-GB"/>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1C0CC-17D4-4183-A9D0-1BCD61742CBD}" type="datetimeFigureOut">
              <a:rPr lang="en-GB" smtClean="0"/>
              <a:t>31/08/2018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3B0765-AEB0-4DE6-9828-EE694569434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6011C0CC-17D4-4183-A9D0-1BCD61742CBD}" type="datetimeFigureOut">
              <a:rPr lang="en-GB" smtClean="0"/>
              <a:t>31/08/2018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3B0765-AEB0-4DE6-9828-EE6945694340}"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011C0CC-17D4-4183-A9D0-1BCD61742CBD}" type="datetimeFigureOut">
              <a:rPr lang="en-GB" smtClean="0"/>
              <a:t>31/08/2018</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13B0765-AEB0-4DE6-9828-EE6945694340}"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20">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B3858673-557F-4F62-883D-0BD8814874E5}" type="datetimeFigureOut">
              <a:rPr lang="en-GB" smtClean="0"/>
              <a:pPr>
                <a:defRPr/>
              </a:pPr>
              <a:t>31/08/2018</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pPr>
            <a:fld id="{C74A9036-58E4-48DA-A8B8-19987421DF45}" type="slidenum">
              <a:rPr lang="en-GB" altLang="en-US" smtClean="0">
                <a:ea typeface="ＭＳ Ｐゴシック" pitchFamily="34" charset="-128"/>
              </a:rPr>
              <a:pPr fontAlgn="base">
                <a:spcBef>
                  <a:spcPct val="0"/>
                </a:spcBef>
                <a:spcAft>
                  <a:spcPct val="0"/>
                </a:spcAft>
              </a:pPr>
              <a:t>‹#›</a:t>
            </a:fld>
            <a:endParaRPr lang="en-GB" altLang="en-US">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31" r:id="rId16"/>
    <p:sldLayoutId id="2147483932" r:id="rId17"/>
    <p:sldLayoutId id="2147483673" r:id="rId18"/>
  </p:sldLayoutIdLs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4785"/>
            <a:ext cx="8134672" cy="1656183"/>
          </a:xfrm>
        </p:spPr>
        <p:txBody>
          <a:bodyPr>
            <a:noAutofit/>
          </a:bodyPr>
          <a:lstStyle/>
          <a:p>
            <a:pPr algn="l"/>
            <a:r>
              <a:rPr lang="en-GB" sz="3600" dirty="0" smtClean="0"/>
              <a:t>Dental and medical school admissions-are we doing it right?</a:t>
            </a:r>
            <a:endParaRPr lang="en-GB" sz="3600" dirty="0"/>
          </a:p>
        </p:txBody>
      </p:sp>
      <p:sp>
        <p:nvSpPr>
          <p:cNvPr id="3" name="Subtitle 2"/>
          <p:cNvSpPr>
            <a:spLocks noGrp="1"/>
          </p:cNvSpPr>
          <p:nvPr>
            <p:ph type="subTitle" idx="1"/>
          </p:nvPr>
        </p:nvSpPr>
        <p:spPr/>
        <p:txBody>
          <a:bodyPr/>
          <a:lstStyle/>
          <a:p>
            <a:r>
              <a:rPr lang="en-GB" dirty="0" smtClean="0"/>
              <a:t>Professor Rhoda MacKenzie</a:t>
            </a:r>
          </a:p>
          <a:p>
            <a:r>
              <a:rPr lang="en-GB" dirty="0" smtClean="0"/>
              <a:t>Aberdeen</a:t>
            </a:r>
            <a:endParaRPr lang="en-GB" dirty="0"/>
          </a:p>
        </p:txBody>
      </p:sp>
    </p:spTree>
    <p:extLst>
      <p:ext uri="{BB962C8B-B14F-4D97-AF65-F5344CB8AC3E}">
        <p14:creationId xmlns:p14="http://schemas.microsoft.com/office/powerpoint/2010/main" val="3825679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Dearing report</a:t>
            </a:r>
            <a:endParaRPr lang="en-GB" b="1" dirty="0"/>
          </a:p>
        </p:txBody>
      </p:sp>
      <p:sp>
        <p:nvSpPr>
          <p:cNvPr id="3" name="Content Placeholder 2"/>
          <p:cNvSpPr>
            <a:spLocks noGrp="1"/>
          </p:cNvSpPr>
          <p:nvPr>
            <p:ph idx="1"/>
          </p:nvPr>
        </p:nvSpPr>
        <p:spPr>
          <a:xfrm>
            <a:off x="375300" y="1411200"/>
            <a:ext cx="5638083" cy="4752000"/>
          </a:xfrm>
        </p:spPr>
        <p:txBody>
          <a:bodyPr>
            <a:normAutofit/>
          </a:bodyPr>
          <a:lstStyle/>
          <a:p>
            <a:r>
              <a:rPr lang="en-GB" sz="2000" dirty="0" smtClean="0"/>
              <a:t>Economic analysis -benefits of widening access to HE – more graduates</a:t>
            </a:r>
          </a:p>
          <a:p>
            <a:endParaRPr lang="en-GB" sz="700" dirty="0" smtClean="0"/>
          </a:p>
          <a:p>
            <a:r>
              <a:rPr lang="en-GB" sz="2000" dirty="0" smtClean="0"/>
              <a:t>Education as a means of improving the UK’s economic competitiveness in a global workforce market</a:t>
            </a:r>
          </a:p>
          <a:p>
            <a:pPr lvl="1"/>
            <a:r>
              <a:rPr lang="en-GB" sz="1800" dirty="0" smtClean="0"/>
              <a:t>Individual gains (social mobility) secondary</a:t>
            </a:r>
          </a:p>
          <a:p>
            <a:pPr marL="609585" lvl="1" indent="0">
              <a:buNone/>
            </a:pPr>
            <a:endParaRPr lang="en-GB" sz="1800" dirty="0" smtClean="0"/>
          </a:p>
          <a:p>
            <a:r>
              <a:rPr lang="en-GB" sz="2000" dirty="0"/>
              <a:t>P</a:t>
            </a:r>
            <a:r>
              <a:rPr lang="en-GB" sz="2000" dirty="0" smtClean="0"/>
              <a:t>articipation in HE had risen sharply in the 1990s. </a:t>
            </a:r>
          </a:p>
          <a:p>
            <a:endParaRPr lang="en-GB" sz="500" dirty="0" smtClean="0"/>
          </a:p>
          <a:p>
            <a:r>
              <a:rPr lang="en-GB" sz="2000" dirty="0" smtClean="0"/>
              <a:t>But continued low rates of participation from </a:t>
            </a:r>
          </a:p>
          <a:p>
            <a:pPr lvl="1"/>
            <a:r>
              <a:rPr lang="en-GB" sz="1800" dirty="0" smtClean="0"/>
              <a:t>social economic groups IV and V</a:t>
            </a:r>
          </a:p>
          <a:p>
            <a:pPr lvl="1"/>
            <a:r>
              <a:rPr lang="en-GB" sz="1800" dirty="0" smtClean="0"/>
              <a:t>Those from less affluent neighbourhoods</a:t>
            </a:r>
          </a:p>
          <a:p>
            <a:endParaRPr lang="en-GB" dirty="0"/>
          </a:p>
        </p:txBody>
      </p:sp>
      <p:sp>
        <p:nvSpPr>
          <p:cNvPr id="4" name="Text Placeholder 3"/>
          <p:cNvSpPr>
            <a:spLocks noGrp="1"/>
          </p:cNvSpPr>
          <p:nvPr>
            <p:ph type="body" sz="quarter" idx="10"/>
          </p:nvPr>
        </p:nvSpPr>
        <p:spPr/>
        <p:txBody>
          <a:bodyPr>
            <a:normAutofit fontScale="92500" lnSpcReduction="10000"/>
          </a:bodyPr>
          <a:lstStyle/>
          <a:p>
            <a:endParaRPr lang="en-GB"/>
          </a:p>
        </p:txBody>
      </p:sp>
      <p:pic>
        <p:nvPicPr>
          <p:cNvPr id="6" name="Picture 5"/>
          <p:cNvPicPr>
            <a:picLocks noChangeAspect="1"/>
          </p:cNvPicPr>
          <p:nvPr/>
        </p:nvPicPr>
        <p:blipFill>
          <a:blip r:embed="rId3"/>
          <a:stretch>
            <a:fillRect/>
          </a:stretch>
        </p:blipFill>
        <p:spPr>
          <a:xfrm>
            <a:off x="5868144" y="2146951"/>
            <a:ext cx="3275856" cy="2896688"/>
          </a:xfrm>
          <a:prstGeom prst="rect">
            <a:avLst/>
          </a:prstGeom>
        </p:spPr>
      </p:pic>
    </p:spTree>
    <p:extLst>
      <p:ext uri="{BB962C8B-B14F-4D97-AF65-F5344CB8AC3E}">
        <p14:creationId xmlns:p14="http://schemas.microsoft.com/office/powerpoint/2010/main" val="365823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Recommendations</a:t>
            </a:r>
            <a:endParaRPr lang="en-GB" b="1" dirty="0"/>
          </a:p>
        </p:txBody>
      </p:sp>
      <p:sp>
        <p:nvSpPr>
          <p:cNvPr id="3" name="Content Placeholder 2"/>
          <p:cNvSpPr>
            <a:spLocks noGrp="1"/>
          </p:cNvSpPr>
          <p:nvPr>
            <p:ph idx="1"/>
          </p:nvPr>
        </p:nvSpPr>
        <p:spPr>
          <a:xfrm>
            <a:off x="393750" y="3573016"/>
            <a:ext cx="8356500" cy="2752680"/>
          </a:xfrm>
        </p:spPr>
        <p:txBody>
          <a:bodyPr>
            <a:normAutofit/>
          </a:bodyPr>
          <a:lstStyle/>
          <a:p>
            <a:endParaRPr lang="en-GB" dirty="0" smtClean="0"/>
          </a:p>
          <a:p>
            <a:endParaRPr lang="en-GB" dirty="0" smtClean="0"/>
          </a:p>
        </p:txBody>
      </p:sp>
      <p:sp>
        <p:nvSpPr>
          <p:cNvPr id="4" name="Text Placeholder 3"/>
          <p:cNvSpPr>
            <a:spLocks noGrp="1"/>
          </p:cNvSpPr>
          <p:nvPr>
            <p:ph type="body" sz="quarter" idx="10"/>
          </p:nvPr>
        </p:nvSpPr>
        <p:spPr/>
        <p:txBody>
          <a:bodyPr>
            <a:normAutofit fontScale="92500" lnSpcReduction="10000"/>
          </a:bodyPr>
          <a:lstStyle/>
          <a:p>
            <a:endParaRPr lang="en-GB"/>
          </a:p>
        </p:txBody>
      </p:sp>
      <p:pic>
        <p:nvPicPr>
          <p:cNvPr id="6" name="Picture 5"/>
          <p:cNvPicPr>
            <a:picLocks noChangeAspect="1"/>
          </p:cNvPicPr>
          <p:nvPr/>
        </p:nvPicPr>
        <p:blipFill>
          <a:blip r:embed="rId3"/>
          <a:stretch>
            <a:fillRect/>
          </a:stretch>
        </p:blipFill>
        <p:spPr>
          <a:xfrm>
            <a:off x="1115616" y="1399202"/>
            <a:ext cx="6912768" cy="1940765"/>
          </a:xfrm>
          <a:prstGeom prst="rect">
            <a:avLst/>
          </a:prstGeom>
        </p:spPr>
      </p:pic>
      <p:sp>
        <p:nvSpPr>
          <p:cNvPr id="7" name="Content Placeholder 2"/>
          <p:cNvSpPr txBox="1">
            <a:spLocks/>
          </p:cNvSpPr>
          <p:nvPr/>
        </p:nvSpPr>
        <p:spPr>
          <a:xfrm>
            <a:off x="447799" y="3573016"/>
            <a:ext cx="8248401" cy="2568481"/>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GB" sz="1600" dirty="0" smtClean="0"/>
              <a:t>Noted that there was </a:t>
            </a:r>
            <a:r>
              <a:rPr lang="en-GB" sz="1600" b="1" dirty="0" smtClean="0"/>
              <a:t>two-tier system </a:t>
            </a:r>
            <a:r>
              <a:rPr lang="en-GB" sz="1600" dirty="0" smtClean="0"/>
              <a:t>in which, because of perceptions in the labour market of the relative status of institutions, 'applicants progress from privileged pasts to privileged futures or from less privileged pasts to less secure and lower status futures‘</a:t>
            </a:r>
          </a:p>
          <a:p>
            <a:endParaRPr lang="en-GB" sz="1600" dirty="0" smtClean="0"/>
          </a:p>
          <a:p>
            <a:r>
              <a:rPr lang="en-GB" sz="1600" dirty="0" smtClean="0"/>
              <a:t>Recommendations part of a high level document, little practical advice.</a:t>
            </a:r>
          </a:p>
          <a:p>
            <a:endParaRPr lang="en-GB" sz="1600" dirty="0" smtClean="0"/>
          </a:p>
        </p:txBody>
      </p:sp>
    </p:spTree>
    <p:extLst>
      <p:ext uri="{BB962C8B-B14F-4D97-AF65-F5344CB8AC3E}">
        <p14:creationId xmlns:p14="http://schemas.microsoft.com/office/powerpoint/2010/main" val="368248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83768" y="630788"/>
            <a:ext cx="3744415" cy="5474384"/>
          </a:xfrm>
          <a:prstGeom prst="rect">
            <a:avLst/>
          </a:prstGeom>
        </p:spPr>
      </p:pic>
    </p:spTree>
    <p:extLst>
      <p:ext uri="{BB962C8B-B14F-4D97-AF65-F5344CB8AC3E}">
        <p14:creationId xmlns:p14="http://schemas.microsoft.com/office/powerpoint/2010/main" val="4184360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6398479" cy="648000"/>
          </a:xfrm>
        </p:spPr>
        <p:txBody>
          <a:bodyPr>
            <a:normAutofit fontScale="90000"/>
          </a:bodyPr>
          <a:lstStyle/>
          <a:p>
            <a:r>
              <a:rPr lang="en-GB" b="1" dirty="0" smtClean="0"/>
              <a:t>Schwartz Report 2004 </a:t>
            </a:r>
            <a:br>
              <a:rPr lang="en-GB" b="1" dirty="0" smtClean="0"/>
            </a:br>
            <a:r>
              <a:rPr lang="en-GB" b="1" dirty="0" smtClean="0"/>
              <a:t>5 key principles</a:t>
            </a:r>
            <a:endParaRPr lang="en-GB" b="1" dirty="0"/>
          </a:p>
        </p:txBody>
      </p:sp>
      <p:sp>
        <p:nvSpPr>
          <p:cNvPr id="3" name="Content Placeholder 2"/>
          <p:cNvSpPr>
            <a:spLocks noGrp="1"/>
          </p:cNvSpPr>
          <p:nvPr>
            <p:ph idx="1"/>
          </p:nvPr>
        </p:nvSpPr>
        <p:spPr>
          <a:xfrm>
            <a:off x="375047" y="1412775"/>
            <a:ext cx="8356500" cy="4697731"/>
          </a:xfrm>
        </p:spPr>
        <p:txBody>
          <a:bodyPr>
            <a:normAutofit fontScale="77500" lnSpcReduction="20000"/>
          </a:bodyPr>
          <a:lstStyle/>
          <a:p>
            <a:pPr marL="0" indent="0">
              <a:buNone/>
            </a:pPr>
            <a:endParaRPr lang="en-GB" dirty="0" smtClean="0"/>
          </a:p>
          <a:p>
            <a:r>
              <a:rPr lang="en-GB" b="1" dirty="0"/>
              <a:t>Principle 1: A fair admissions system should be transparent</a:t>
            </a:r>
          </a:p>
          <a:p>
            <a:pPr lvl="1"/>
            <a:r>
              <a:rPr lang="en-GB" dirty="0"/>
              <a:t>Include a general indication of the weight given to prior academic achievement and potential demonstrated by other means.</a:t>
            </a:r>
          </a:p>
          <a:p>
            <a:endParaRPr lang="en-GB" dirty="0"/>
          </a:p>
          <a:p>
            <a:r>
              <a:rPr lang="en-GB" b="1" dirty="0"/>
              <a:t>Principle 2: A fair admissions system should enable institutions to select students who are able to complete the course as judged by their achievements and their potential</a:t>
            </a:r>
          </a:p>
          <a:p>
            <a:pPr lvl="1"/>
            <a:r>
              <a:rPr lang="en-GB" dirty="0"/>
              <a:t>Consider not just exam results, but other indicators of potential and capability such as prior non-academic experience, and how these could contribute to the learning </a:t>
            </a:r>
            <a:r>
              <a:rPr lang="en-GB" dirty="0" smtClean="0"/>
              <a:t>environment</a:t>
            </a:r>
          </a:p>
          <a:p>
            <a:endParaRPr lang="en-GB" dirty="0"/>
          </a:p>
          <a:p>
            <a:r>
              <a:rPr lang="en-GB" b="1" dirty="0" smtClean="0"/>
              <a:t>Principle </a:t>
            </a:r>
            <a:r>
              <a:rPr lang="en-GB" b="1" dirty="0"/>
              <a:t>3: A fair admissions system should strive to use </a:t>
            </a:r>
            <a:r>
              <a:rPr lang="en-GB" b="1" dirty="0" smtClean="0"/>
              <a:t>assessment methods </a:t>
            </a:r>
            <a:r>
              <a:rPr lang="en-GB" b="1" dirty="0"/>
              <a:t>that are reliable and valid</a:t>
            </a:r>
          </a:p>
          <a:p>
            <a:endParaRPr lang="en-GB" dirty="0" smtClean="0"/>
          </a:p>
          <a:p>
            <a:r>
              <a:rPr lang="en-GB" i="1" dirty="0" smtClean="0"/>
              <a:t>HEIs have instituted this in their own ways</a:t>
            </a:r>
            <a:endParaRPr lang="en-GB" i="1" dirty="0"/>
          </a:p>
        </p:txBody>
      </p:sp>
      <p:sp>
        <p:nvSpPr>
          <p:cNvPr id="4" name="Text Placeholder 3"/>
          <p:cNvSpPr>
            <a:spLocks noGrp="1"/>
          </p:cNvSpPr>
          <p:nvPr>
            <p:ph type="body" sz="quarter" idx="10"/>
          </p:nvPr>
        </p:nvSpPr>
        <p:spPr/>
        <p:txBody>
          <a:bodyPr>
            <a:normAutofit fontScale="92500" lnSpcReduction="10000"/>
          </a:bodyPr>
          <a:lstStyle/>
          <a:p>
            <a:endParaRPr lang="en-GB"/>
          </a:p>
        </p:txBody>
      </p:sp>
    </p:spTree>
    <p:extLst>
      <p:ext uri="{BB962C8B-B14F-4D97-AF65-F5344CB8AC3E}">
        <p14:creationId xmlns:p14="http://schemas.microsoft.com/office/powerpoint/2010/main" val="2211420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60032" y="1196752"/>
            <a:ext cx="4176464" cy="4014208"/>
          </a:xfrm>
        </p:spPr>
        <p:txBody>
          <a:bodyPr/>
          <a:lstStyle/>
          <a:p>
            <a:endParaRPr lang="en-GB" dirty="0" smtClean="0"/>
          </a:p>
          <a:p>
            <a:r>
              <a:rPr lang="en-GB" sz="2300" dirty="0" smtClean="0"/>
              <a:t>Review of dental selection literature </a:t>
            </a:r>
          </a:p>
          <a:p>
            <a:r>
              <a:rPr lang="en-GB" sz="2300" dirty="0" smtClean="0"/>
              <a:t>Paucity of research in dental admissions predictive validity </a:t>
            </a:r>
          </a:p>
          <a:p>
            <a:r>
              <a:rPr lang="en-GB" sz="2300" dirty="0" smtClean="0"/>
              <a:t>Majority of studies are single site</a:t>
            </a:r>
          </a:p>
          <a:p>
            <a:r>
              <a:rPr lang="en-GB" sz="2300" dirty="0" smtClean="0"/>
              <a:t>Opportunity for large-scale research</a:t>
            </a:r>
          </a:p>
          <a:p>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6" t="5828" r="32509" b="-2760"/>
          <a:stretch/>
        </p:blipFill>
        <p:spPr bwMode="auto">
          <a:xfrm>
            <a:off x="-4212976" y="17806"/>
            <a:ext cx="9145016" cy="7227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832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Content Placeholder 4"/>
          <p:cNvSpPr>
            <a:spLocks noGrp="1"/>
          </p:cNvSpPr>
          <p:nvPr>
            <p:ph idx="1"/>
          </p:nvPr>
        </p:nvSpPr>
        <p:spPr>
          <a:xfrm>
            <a:off x="423862" y="1844824"/>
            <a:ext cx="8229600" cy="3898503"/>
          </a:xfrm>
        </p:spPr>
        <p:txBody>
          <a:bodyPr>
            <a:spAutoFit/>
          </a:bodyPr>
          <a:lstStyle/>
          <a:p>
            <a:pPr marL="627063" lvl="2" indent="-363538" eaLnBrk="1" hangingPunct="1">
              <a:buFont typeface="Arial" pitchFamily="34" charset="0"/>
              <a:buChar char="•"/>
            </a:pPr>
            <a:r>
              <a:rPr lang="en-GB" altLang="en-US" sz="2800" b="1" dirty="0" smtClean="0">
                <a:solidFill>
                  <a:srgbClr val="002060"/>
                </a:solidFill>
              </a:rPr>
              <a:t>Academic</a:t>
            </a:r>
            <a:r>
              <a:rPr lang="en-GB" altLang="en-US" sz="2400" b="1" dirty="0" smtClean="0">
                <a:solidFill>
                  <a:srgbClr val="002060"/>
                </a:solidFill>
              </a:rPr>
              <a:t> </a:t>
            </a:r>
            <a:r>
              <a:rPr lang="en-GB" altLang="en-US" sz="2800" b="1" dirty="0" smtClean="0">
                <a:solidFill>
                  <a:srgbClr val="002060"/>
                </a:solidFill>
              </a:rPr>
              <a:t>records</a:t>
            </a:r>
            <a:endParaRPr lang="en-GB" altLang="en-US" sz="2400" b="1" dirty="0" smtClean="0">
              <a:solidFill>
                <a:srgbClr val="002060"/>
              </a:solidFill>
            </a:endParaRPr>
          </a:p>
          <a:p>
            <a:pPr marL="627063" lvl="2" indent="-363538" eaLnBrk="1" hangingPunct="1">
              <a:buFont typeface="Arial" pitchFamily="34" charset="0"/>
              <a:buChar char="•"/>
            </a:pPr>
            <a:r>
              <a:rPr lang="en-GB" altLang="en-US" sz="2800" b="1" dirty="0" smtClean="0">
                <a:solidFill>
                  <a:srgbClr val="002060"/>
                </a:solidFill>
              </a:rPr>
              <a:t>Aptitude tests</a:t>
            </a:r>
          </a:p>
          <a:p>
            <a:pPr marL="627063" lvl="2" indent="-363538" eaLnBrk="1" hangingPunct="1">
              <a:buFont typeface="Arial" pitchFamily="34" charset="0"/>
              <a:buChar char="•"/>
            </a:pPr>
            <a:r>
              <a:rPr lang="en-GB" altLang="en-US" sz="2800" b="1" dirty="0" smtClean="0">
                <a:solidFill>
                  <a:srgbClr val="002060"/>
                </a:solidFill>
              </a:rPr>
              <a:t>Personal statements</a:t>
            </a:r>
          </a:p>
          <a:p>
            <a:pPr marL="627063" lvl="2" indent="-363538" eaLnBrk="1" hangingPunct="1">
              <a:buFont typeface="Arial" pitchFamily="34" charset="0"/>
              <a:buChar char="•"/>
            </a:pPr>
            <a:r>
              <a:rPr lang="en-GB" altLang="en-US" sz="2800" b="1" dirty="0" smtClean="0">
                <a:solidFill>
                  <a:srgbClr val="002060"/>
                </a:solidFill>
              </a:rPr>
              <a:t>References</a:t>
            </a:r>
          </a:p>
          <a:p>
            <a:pPr marL="627063" lvl="2" indent="-363538" eaLnBrk="1" hangingPunct="1">
              <a:buFont typeface="Arial" pitchFamily="34" charset="0"/>
              <a:buChar char="•"/>
            </a:pPr>
            <a:r>
              <a:rPr lang="en-GB" altLang="en-US" sz="2800" b="1" dirty="0" smtClean="0">
                <a:solidFill>
                  <a:srgbClr val="002060"/>
                </a:solidFill>
              </a:rPr>
              <a:t>Situational Judgement Tests </a:t>
            </a:r>
          </a:p>
          <a:p>
            <a:pPr marL="627063" lvl="2" indent="-363538" eaLnBrk="1" hangingPunct="1">
              <a:buFont typeface="Arial" pitchFamily="34" charset="0"/>
              <a:buChar char="•"/>
            </a:pPr>
            <a:r>
              <a:rPr lang="en-GB" altLang="en-US" sz="2800" b="1" dirty="0" smtClean="0">
                <a:solidFill>
                  <a:srgbClr val="002060"/>
                </a:solidFill>
              </a:rPr>
              <a:t>Personality &amp; Emotional Intelligence</a:t>
            </a:r>
          </a:p>
          <a:p>
            <a:pPr marL="627063" lvl="2" indent="-363538" eaLnBrk="1" hangingPunct="1">
              <a:buFont typeface="Arial" pitchFamily="34" charset="0"/>
              <a:buChar char="•"/>
            </a:pPr>
            <a:r>
              <a:rPr lang="en-GB" altLang="en-US" sz="2800" b="1" dirty="0" smtClean="0">
                <a:solidFill>
                  <a:srgbClr val="002060"/>
                </a:solidFill>
              </a:rPr>
              <a:t>Interviews &amp; MMIs</a:t>
            </a:r>
          </a:p>
          <a:p>
            <a:pPr marL="627063" lvl="2" indent="-363538" eaLnBrk="1" hangingPunct="1">
              <a:buFont typeface="Arial" pitchFamily="34" charset="0"/>
              <a:buChar char="•"/>
            </a:pPr>
            <a:r>
              <a:rPr lang="en-GB" altLang="en-US" sz="2800" b="1" dirty="0" smtClean="0">
                <a:solidFill>
                  <a:srgbClr val="002060"/>
                </a:solidFill>
              </a:rPr>
              <a:t>Selection centres</a:t>
            </a:r>
          </a:p>
        </p:txBody>
      </p:sp>
      <p:sp>
        <p:nvSpPr>
          <p:cNvPr id="192514" name="Title 1"/>
          <p:cNvSpPr>
            <a:spLocks noGrp="1"/>
          </p:cNvSpPr>
          <p:nvPr>
            <p:ph type="title"/>
          </p:nvPr>
        </p:nvSpPr>
        <p:spPr/>
        <p:txBody>
          <a:bodyPr/>
          <a:lstStyle/>
          <a:p>
            <a:pPr eaLnBrk="1" hangingPunct="1"/>
            <a:endParaRPr lang="en-GB" altLang="en-US" smtClean="0"/>
          </a:p>
        </p:txBody>
      </p:sp>
      <p:pic>
        <p:nvPicPr>
          <p:cNvPr id="1925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188913"/>
            <a:ext cx="8613775"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52120" y="6093296"/>
            <a:ext cx="2167581" cy="369332"/>
          </a:xfrm>
          <a:prstGeom prst="rect">
            <a:avLst/>
          </a:prstGeom>
          <a:noFill/>
        </p:spPr>
        <p:txBody>
          <a:bodyPr wrap="none" rtlCol="0">
            <a:spAutoFit/>
          </a:bodyPr>
          <a:lstStyle/>
          <a:p>
            <a:r>
              <a:rPr lang="en-GB" dirty="0" smtClean="0"/>
              <a:t>Systematic review</a:t>
            </a:r>
            <a:endParaRPr lang="en-GB" dirty="0"/>
          </a:p>
        </p:txBody>
      </p:sp>
    </p:spTree>
    <p:extLst>
      <p:ext uri="{BB962C8B-B14F-4D97-AF65-F5344CB8AC3E}">
        <p14:creationId xmlns:p14="http://schemas.microsoft.com/office/powerpoint/2010/main" val="2300995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904448340"/>
              </p:ext>
            </p:extLst>
          </p:nvPr>
        </p:nvGraphicFramePr>
        <p:xfrm>
          <a:off x="539552" y="222250"/>
          <a:ext cx="8135937" cy="5799138"/>
        </p:xfrm>
        <a:graphic>
          <a:graphicData uri="http://schemas.openxmlformats.org/drawingml/2006/table">
            <a:tbl>
              <a:tblPr firstRow="1" bandRow="1">
                <a:tableStyleId>{5C22544A-7EE6-4342-B048-85BDC9FD1C3A}</a:tableStyleId>
              </a:tblPr>
              <a:tblGrid>
                <a:gridCol w="2376157">
                  <a:extLst>
                    <a:ext uri="{9D8B030D-6E8A-4147-A177-3AD203B41FA5}">
                      <a16:colId xmlns:a16="http://schemas.microsoft.com/office/drawing/2014/main" val="20000"/>
                    </a:ext>
                  </a:extLst>
                </a:gridCol>
                <a:gridCol w="1211466">
                  <a:extLst>
                    <a:ext uri="{9D8B030D-6E8A-4147-A177-3AD203B41FA5}">
                      <a16:colId xmlns:a16="http://schemas.microsoft.com/office/drawing/2014/main" val="20001"/>
                    </a:ext>
                  </a:extLst>
                </a:gridCol>
                <a:gridCol w="1473398">
                  <a:extLst>
                    <a:ext uri="{9D8B030D-6E8A-4147-A177-3AD203B41FA5}">
                      <a16:colId xmlns:a16="http://schemas.microsoft.com/office/drawing/2014/main" val="20002"/>
                    </a:ext>
                  </a:extLst>
                </a:gridCol>
                <a:gridCol w="1537458">
                  <a:extLst>
                    <a:ext uri="{9D8B030D-6E8A-4147-A177-3AD203B41FA5}">
                      <a16:colId xmlns:a16="http://schemas.microsoft.com/office/drawing/2014/main" val="20003"/>
                    </a:ext>
                  </a:extLst>
                </a:gridCol>
                <a:gridCol w="1537458">
                  <a:extLst>
                    <a:ext uri="{9D8B030D-6E8A-4147-A177-3AD203B41FA5}">
                      <a16:colId xmlns:a16="http://schemas.microsoft.com/office/drawing/2014/main" val="20004"/>
                    </a:ext>
                  </a:extLst>
                </a:gridCol>
              </a:tblGrid>
              <a:tr h="9602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100" dirty="0">
                          <a:effectLst/>
                          <a:latin typeface="Arial Narrow" panose="020B0606020202030204" pitchFamily="34" charset="0"/>
                          <a:ea typeface="Calibri"/>
                          <a:cs typeface="Times New Roman"/>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2100" dirty="0">
                          <a:solidFill>
                            <a:schemeClr val="bg1"/>
                          </a:solidFill>
                          <a:effectLst/>
                          <a:latin typeface="Arial Narrow" panose="020B0606020202030204" pitchFamily="34" charset="0"/>
                          <a:ea typeface="Calibri"/>
                          <a:cs typeface="Times New Roman"/>
                        </a:rPr>
                        <a:t>Selection Method</a:t>
                      </a:r>
                    </a:p>
                  </a:txBody>
                  <a:tcPr marL="68580" marR="68580" marT="0" marB="0"/>
                </a:tc>
                <a:tc>
                  <a:txBody>
                    <a:bodyPr/>
                    <a:lstStyle/>
                    <a:p>
                      <a:pPr algn="ctr">
                        <a:lnSpc>
                          <a:spcPct val="100000"/>
                        </a:lnSpc>
                        <a:spcAft>
                          <a:spcPts val="0"/>
                        </a:spcAft>
                      </a:pPr>
                      <a:endParaRPr lang="en-GB" sz="2100" b="1" dirty="0">
                        <a:solidFill>
                          <a:schemeClr val="bg1"/>
                        </a:solidFill>
                        <a:effectLst/>
                        <a:latin typeface="Arial Narrow" panose="020B0606020202030204" pitchFamily="34" charset="0"/>
                        <a:ea typeface="Calibri"/>
                        <a:cs typeface="Times New Roman"/>
                      </a:endParaRPr>
                    </a:p>
                    <a:p>
                      <a:pPr algn="ctr">
                        <a:lnSpc>
                          <a:spcPct val="100000"/>
                        </a:lnSpc>
                        <a:spcAft>
                          <a:spcPts val="0"/>
                        </a:spcAft>
                      </a:pPr>
                      <a:r>
                        <a:rPr lang="en-GB" sz="2100" b="1" dirty="0">
                          <a:solidFill>
                            <a:schemeClr val="bg1"/>
                          </a:solidFill>
                          <a:effectLst/>
                          <a:latin typeface="Arial Narrow" panose="020B0606020202030204" pitchFamily="34" charset="0"/>
                          <a:ea typeface="Calibri"/>
                          <a:cs typeface="Times New Roman"/>
                        </a:rPr>
                        <a:t>Reliability</a:t>
                      </a:r>
                      <a:endParaRPr lang="en-GB" sz="2100" dirty="0">
                        <a:solidFill>
                          <a:schemeClr val="bg1"/>
                        </a:solidFill>
                        <a:effectLst/>
                        <a:latin typeface="Arial Narrow" panose="020B0606020202030204" pitchFamily="34" charset="0"/>
                        <a:ea typeface="Calibri"/>
                        <a:cs typeface="Times New Roman"/>
                      </a:endParaRPr>
                    </a:p>
                  </a:txBody>
                  <a:tcPr marL="68580" marR="68580" marT="0" marB="0"/>
                </a:tc>
                <a:tc>
                  <a:txBody>
                    <a:bodyPr/>
                    <a:lstStyle/>
                    <a:p>
                      <a:pPr algn="ctr">
                        <a:lnSpc>
                          <a:spcPct val="100000"/>
                        </a:lnSpc>
                        <a:spcAft>
                          <a:spcPts val="0"/>
                        </a:spcAft>
                      </a:pPr>
                      <a:endParaRPr lang="en-GB" sz="2100" b="1" dirty="0">
                        <a:solidFill>
                          <a:schemeClr val="bg1"/>
                        </a:solidFill>
                        <a:effectLst/>
                        <a:latin typeface="Arial Narrow" panose="020B0606020202030204" pitchFamily="34" charset="0"/>
                        <a:ea typeface="Calibri"/>
                        <a:cs typeface="Times New Roman"/>
                      </a:endParaRPr>
                    </a:p>
                    <a:p>
                      <a:pPr algn="ctr">
                        <a:lnSpc>
                          <a:spcPct val="100000"/>
                        </a:lnSpc>
                        <a:spcAft>
                          <a:spcPts val="0"/>
                        </a:spcAft>
                      </a:pPr>
                      <a:r>
                        <a:rPr lang="en-GB" sz="2100" b="1" dirty="0">
                          <a:solidFill>
                            <a:schemeClr val="bg1"/>
                          </a:solidFill>
                          <a:effectLst/>
                          <a:latin typeface="Arial Narrow" panose="020B0606020202030204" pitchFamily="34" charset="0"/>
                          <a:ea typeface="Calibri"/>
                          <a:cs typeface="Times New Roman"/>
                        </a:rPr>
                        <a:t>Validity</a:t>
                      </a:r>
                      <a:endParaRPr lang="en-GB" sz="2100" dirty="0">
                        <a:solidFill>
                          <a:schemeClr val="bg1"/>
                        </a:solidFill>
                        <a:effectLst/>
                        <a:latin typeface="Arial Narrow" panose="020B0606020202030204" pitchFamily="34" charset="0"/>
                        <a:ea typeface="Calibri"/>
                        <a:cs typeface="Times New Roman"/>
                      </a:endParaRPr>
                    </a:p>
                  </a:txBody>
                  <a:tcPr marL="68580" marR="68580" marT="0" marB="0"/>
                </a:tc>
                <a:tc>
                  <a:txBody>
                    <a:bodyPr/>
                    <a:lstStyle/>
                    <a:p>
                      <a:pPr algn="ctr">
                        <a:lnSpc>
                          <a:spcPct val="100000"/>
                        </a:lnSpc>
                        <a:spcAft>
                          <a:spcPts val="0"/>
                        </a:spcAft>
                      </a:pPr>
                      <a:r>
                        <a:rPr lang="en-GB" sz="2100" b="1" dirty="0">
                          <a:solidFill>
                            <a:schemeClr val="bg1"/>
                          </a:solidFill>
                          <a:effectLst/>
                          <a:latin typeface="Arial Narrow" panose="020B0606020202030204" pitchFamily="34" charset="0"/>
                          <a:ea typeface="Calibri"/>
                          <a:cs typeface="Times New Roman"/>
                        </a:rPr>
                        <a:t>Candidate acceptability</a:t>
                      </a:r>
                      <a:endParaRPr lang="en-GB" sz="2100" dirty="0">
                        <a:solidFill>
                          <a:schemeClr val="bg1"/>
                        </a:solidFill>
                        <a:effectLst/>
                        <a:latin typeface="Arial Narrow" panose="020B0606020202030204" pitchFamily="34" charset="0"/>
                        <a:ea typeface="Calibri"/>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100" b="1" dirty="0">
                          <a:effectLst/>
                          <a:latin typeface="Arial Narrow" panose="020B0606020202030204" pitchFamily="34" charset="0"/>
                          <a:ea typeface="Calibri"/>
                          <a:cs typeface="Times New Roman"/>
                        </a:rPr>
                        <a:t>Promotes widening access?</a:t>
                      </a:r>
                      <a:endParaRPr lang="en-GB" sz="2100" dirty="0">
                        <a:effectLst/>
                        <a:latin typeface="Arial Narrow" panose="020B0606020202030204" pitchFamily="34" charset="0"/>
                        <a:ea typeface="Calibri"/>
                        <a:cs typeface="Times New Roman"/>
                      </a:endParaRPr>
                    </a:p>
                  </a:txBody>
                  <a:tcPr marL="68580" marR="68580" marT="0" marB="0"/>
                </a:tc>
                <a:extLst>
                  <a:ext uri="{0D108BD9-81ED-4DB2-BD59-A6C34878D82A}">
                    <a16:rowId xmlns:a16="http://schemas.microsoft.com/office/drawing/2014/main" val="10000"/>
                  </a:ext>
                </a:extLst>
              </a:tr>
              <a:tr h="501561">
                <a:tc>
                  <a:txBody>
                    <a:bodyPr/>
                    <a:lstStyle/>
                    <a:p>
                      <a:pPr>
                        <a:lnSpc>
                          <a:spcPct val="100000"/>
                        </a:lnSpc>
                        <a:spcAft>
                          <a:spcPts val="0"/>
                        </a:spcAft>
                      </a:pPr>
                      <a:r>
                        <a:rPr lang="en-GB" sz="2200" b="1" dirty="0">
                          <a:solidFill>
                            <a:srgbClr val="002060"/>
                          </a:solidFill>
                          <a:effectLst/>
                          <a:latin typeface="Arial Narrow" panose="020B0606020202030204" pitchFamily="34" charset="0"/>
                          <a:ea typeface="Calibri"/>
                          <a:cs typeface="Times New Roman"/>
                        </a:rPr>
                        <a:t>Academic records</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 </a:t>
                      </a:r>
                    </a:p>
                  </a:txBody>
                  <a:tcPr marL="68580" marR="68580" marT="0" marB="0"/>
                </a:tc>
                <a:tc>
                  <a:txBody>
                    <a:bodyPr/>
                    <a:lstStyle/>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txBody>
                  <a:tcPr marL="68580" marR="68580" marT="0" marB="0"/>
                </a:tc>
                <a:tc>
                  <a:txBody>
                    <a:bodyPr/>
                    <a:lstStyle/>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txBody>
                  <a:tcPr marL="68580" marR="68580" marT="0" marB="0"/>
                </a:tc>
                <a:tc>
                  <a:txBody>
                    <a:bodyPr/>
                    <a:lstStyle/>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txBody>
                  <a:tcPr marL="68580" marR="68580" marT="0" marB="0"/>
                </a:tc>
                <a:extLst>
                  <a:ext uri="{0D108BD9-81ED-4DB2-BD59-A6C34878D82A}">
                    <a16:rowId xmlns:a16="http://schemas.microsoft.com/office/drawing/2014/main" val="10001"/>
                  </a:ext>
                </a:extLst>
              </a:tr>
              <a:tr h="698696">
                <a:tc>
                  <a:txBody>
                    <a:bodyPr/>
                    <a:lstStyle/>
                    <a:p>
                      <a:pPr>
                        <a:lnSpc>
                          <a:spcPct val="100000"/>
                        </a:lnSpc>
                        <a:spcAft>
                          <a:spcPts val="0"/>
                        </a:spcAft>
                      </a:pPr>
                      <a:r>
                        <a:rPr lang="en-GB" sz="2200" b="1" dirty="0">
                          <a:solidFill>
                            <a:srgbClr val="002060"/>
                          </a:solidFill>
                          <a:effectLst/>
                          <a:latin typeface="Arial Narrow" panose="020B0606020202030204" pitchFamily="34" charset="0"/>
                          <a:ea typeface="Calibri"/>
                          <a:cs typeface="Times New Roman"/>
                        </a:rPr>
                        <a:t>Structured</a:t>
                      </a:r>
                      <a:r>
                        <a:rPr lang="en-GB" sz="2200" b="1" baseline="0" dirty="0">
                          <a:solidFill>
                            <a:srgbClr val="002060"/>
                          </a:solidFill>
                          <a:effectLst/>
                          <a:latin typeface="Arial Narrow" panose="020B0606020202030204" pitchFamily="34" charset="0"/>
                          <a:ea typeface="Calibri"/>
                          <a:cs typeface="Times New Roman"/>
                        </a:rPr>
                        <a:t> Interviews/MMIs</a:t>
                      </a:r>
                      <a:endParaRPr lang="en-GB" sz="2200" b="1" dirty="0">
                        <a:solidFill>
                          <a:srgbClr val="002060"/>
                        </a:solidFill>
                        <a:effectLst/>
                        <a:latin typeface="Arial Narrow" panose="020B0606020202030204" pitchFamily="34" charset="0"/>
                        <a:ea typeface="Calibri"/>
                        <a:cs typeface="Times New Roman"/>
                      </a:endParaRP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 </a:t>
                      </a:r>
                    </a:p>
                  </a:txBody>
                  <a:tcPr marL="68580" marR="68580" marT="0" marB="0"/>
                </a:tc>
                <a:tc>
                  <a:txBody>
                    <a:bodyPr/>
                    <a:lstStyle/>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txBody>
                  <a:tcPr marL="68580" marR="68580" marT="0" marB="0"/>
                </a:tc>
                <a:tc>
                  <a:txBody>
                    <a:bodyPr/>
                    <a:lstStyle/>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txBody>
                  <a:tcPr marL="68580" marR="68580" marT="0" marB="0"/>
                </a:tc>
                <a:tc>
                  <a:txBody>
                    <a:bodyPr/>
                    <a:lstStyle/>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txBody>
                  <a:tcPr marL="68580" marR="68580" marT="0" marB="0"/>
                </a:tc>
                <a:extLst>
                  <a:ext uri="{0D108BD9-81ED-4DB2-BD59-A6C34878D82A}">
                    <a16:rowId xmlns:a16="http://schemas.microsoft.com/office/drawing/2014/main" val="10002"/>
                  </a:ext>
                </a:extLst>
              </a:tr>
              <a:tr h="792570">
                <a:tc>
                  <a:txBody>
                    <a:bodyPr/>
                    <a:lstStyle/>
                    <a:p>
                      <a:pPr>
                        <a:lnSpc>
                          <a:spcPct val="100000"/>
                        </a:lnSpc>
                        <a:spcAft>
                          <a:spcPts val="0"/>
                        </a:spcAft>
                      </a:pPr>
                      <a:r>
                        <a:rPr lang="en-GB" sz="2200" b="1" dirty="0">
                          <a:solidFill>
                            <a:srgbClr val="002060"/>
                          </a:solidFill>
                          <a:effectLst/>
                          <a:latin typeface="Arial Narrow" panose="020B0606020202030204" pitchFamily="34" charset="0"/>
                          <a:ea typeface="Calibri"/>
                          <a:cs typeface="Times New Roman"/>
                        </a:rPr>
                        <a:t>Situational Judgement</a:t>
                      </a:r>
                      <a:r>
                        <a:rPr lang="en-GB" sz="2200" b="1" baseline="0" dirty="0">
                          <a:solidFill>
                            <a:srgbClr val="002060"/>
                          </a:solidFill>
                          <a:effectLst/>
                          <a:latin typeface="Arial Narrow" panose="020B0606020202030204" pitchFamily="34" charset="0"/>
                          <a:ea typeface="Calibri"/>
                          <a:cs typeface="Times New Roman"/>
                        </a:rPr>
                        <a:t> Tests</a:t>
                      </a:r>
                      <a:endParaRPr lang="en-GB" sz="2200" b="1" dirty="0">
                        <a:solidFill>
                          <a:srgbClr val="002060"/>
                        </a:solidFill>
                        <a:effectLst/>
                        <a:latin typeface="Arial Narrow" panose="020B0606020202030204" pitchFamily="34" charset="0"/>
                        <a:ea typeface="Calibri"/>
                        <a:cs typeface="Times New Roman"/>
                      </a:endParaRPr>
                    </a:p>
                    <a:p>
                      <a:pPr>
                        <a:lnSpc>
                          <a:spcPct val="100000"/>
                        </a:lnSpc>
                        <a:spcAft>
                          <a:spcPts val="0"/>
                        </a:spcAft>
                      </a:pPr>
                      <a:endParaRPr lang="en-GB" sz="800" b="1" dirty="0">
                        <a:solidFill>
                          <a:srgbClr val="002060"/>
                        </a:solidFill>
                        <a:effectLst/>
                        <a:latin typeface="Arial Narrow" panose="020B0606020202030204" pitchFamily="34" charset="0"/>
                        <a:ea typeface="Calibri"/>
                        <a:cs typeface="Times New Roman"/>
                      </a:endParaRP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  </a:t>
                      </a:r>
                    </a:p>
                  </a:txBody>
                  <a:tcPr marL="68580" marR="68580" marT="0" marB="0"/>
                </a:tc>
                <a:tc>
                  <a:txBody>
                    <a:bodyPr/>
                    <a:lstStyle/>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txBody>
                  <a:tcPr marL="68580" marR="68580" marT="0" marB="0"/>
                </a:tc>
                <a:tc>
                  <a:txBody>
                    <a:bodyPr/>
                    <a:lstStyle/>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txBody>
                  <a:tcPr marL="68580" marR="68580" marT="0" marB="0"/>
                </a:tc>
                <a:tc>
                  <a:txBody>
                    <a:bodyPr/>
                    <a:lstStyle/>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txBody>
                  <a:tcPr marL="68580" marR="68580" marT="0" marB="0"/>
                </a:tc>
                <a:extLst>
                  <a:ext uri="{0D108BD9-81ED-4DB2-BD59-A6C34878D82A}">
                    <a16:rowId xmlns:a16="http://schemas.microsoft.com/office/drawing/2014/main" val="10003"/>
                  </a:ext>
                </a:extLst>
              </a:tr>
              <a:tr h="580675">
                <a:tc>
                  <a:txBody>
                    <a:bodyPr/>
                    <a:lstStyle/>
                    <a:p>
                      <a:pPr>
                        <a:lnSpc>
                          <a:spcPct val="100000"/>
                        </a:lnSpc>
                        <a:spcAft>
                          <a:spcPts val="0"/>
                        </a:spcAft>
                      </a:pPr>
                      <a:r>
                        <a:rPr lang="en-GB" sz="2200" b="1" dirty="0">
                          <a:solidFill>
                            <a:srgbClr val="002060"/>
                          </a:solidFill>
                          <a:effectLst/>
                          <a:latin typeface="Arial Narrow" panose="020B0606020202030204" pitchFamily="34" charset="0"/>
                          <a:ea typeface="Calibri"/>
                          <a:cs typeface="Times New Roman"/>
                        </a:rPr>
                        <a:t>Aptitude testing</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  </a:t>
                      </a:r>
                    </a:p>
                  </a:txBody>
                  <a:tcPr marL="68580" marR="68580" marT="0" marB="0"/>
                </a:tc>
                <a:tc>
                  <a:txBody>
                    <a:bodyPr/>
                    <a:lstStyle/>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txBody>
                  <a:tcPr marL="68580" marR="68580" marT="0" marB="0"/>
                </a:tc>
                <a:tc>
                  <a:txBody>
                    <a:bodyPr/>
                    <a:lstStyle/>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txBody>
                  <a:tcPr marL="68580" marR="68580" marT="0" marB="0"/>
                </a:tc>
                <a:tc>
                  <a:txBody>
                    <a:bodyPr/>
                    <a:lstStyle/>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txBody>
                  <a:tcPr marL="68580" marR="68580" marT="0" marB="0"/>
                </a:tc>
                <a:extLst>
                  <a:ext uri="{0D108BD9-81ED-4DB2-BD59-A6C34878D82A}">
                    <a16:rowId xmlns:a16="http://schemas.microsoft.com/office/drawing/2014/main" val="10004"/>
                  </a:ext>
                </a:extLst>
              </a:tr>
              <a:tr h="670636">
                <a:tc>
                  <a:txBody>
                    <a:bodyPr/>
                    <a:lstStyle/>
                    <a:p>
                      <a:pPr>
                        <a:lnSpc>
                          <a:spcPct val="100000"/>
                        </a:lnSpc>
                        <a:spcAft>
                          <a:spcPts val="0"/>
                        </a:spcAft>
                      </a:pPr>
                      <a:r>
                        <a:rPr lang="en-GB" sz="2200" b="1" dirty="0">
                          <a:solidFill>
                            <a:srgbClr val="002060"/>
                          </a:solidFill>
                          <a:effectLst/>
                          <a:latin typeface="Arial Narrow" panose="020B0606020202030204" pitchFamily="34" charset="0"/>
                          <a:ea typeface="Calibri"/>
                          <a:cs typeface="Times New Roman"/>
                        </a:rPr>
                        <a:t>Personality Tests</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  </a:t>
                      </a:r>
                    </a:p>
                  </a:txBody>
                  <a:tcPr marL="68580" marR="68580" marT="0" marB="0"/>
                </a:tc>
                <a:tc>
                  <a:txBody>
                    <a:bodyPr/>
                    <a:lstStyle/>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txBody>
                  <a:tcPr marL="68580" marR="68580" marT="0" marB="0"/>
                </a:tc>
                <a:tc>
                  <a:txBody>
                    <a:bodyPr/>
                    <a:lstStyle/>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txBody>
                  <a:tcPr marL="68580" marR="68580" marT="0" marB="0"/>
                </a:tc>
                <a:tc>
                  <a:txBody>
                    <a:bodyPr/>
                    <a:lstStyle/>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txBody>
                  <a:tcPr marL="68580" marR="68580" marT="0" marB="0"/>
                </a:tc>
                <a:extLst>
                  <a:ext uri="{0D108BD9-81ED-4DB2-BD59-A6C34878D82A}">
                    <a16:rowId xmlns:a16="http://schemas.microsoft.com/office/drawing/2014/main" val="10005"/>
                  </a:ext>
                </a:extLst>
              </a:tr>
              <a:tr h="670636">
                <a:tc>
                  <a:txBody>
                    <a:bodyPr/>
                    <a:lstStyle/>
                    <a:p>
                      <a:pPr>
                        <a:lnSpc>
                          <a:spcPct val="100000"/>
                        </a:lnSpc>
                        <a:spcAft>
                          <a:spcPts val="0"/>
                        </a:spcAft>
                      </a:pPr>
                      <a:r>
                        <a:rPr lang="en-GB" sz="2200" b="1" dirty="0">
                          <a:solidFill>
                            <a:srgbClr val="002060"/>
                          </a:solidFill>
                          <a:effectLst/>
                          <a:latin typeface="Arial Narrow" panose="020B0606020202030204" pitchFamily="34" charset="0"/>
                          <a:ea typeface="Calibri"/>
                          <a:cs typeface="Times New Roman"/>
                        </a:rPr>
                        <a:t>Traditional Interviews </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 </a:t>
                      </a:r>
                    </a:p>
                  </a:txBody>
                  <a:tcPr marL="68580" marR="68580" marT="0" marB="0"/>
                </a:tc>
                <a:tc>
                  <a:txBody>
                    <a:bodyPr/>
                    <a:lstStyle/>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txBody>
                  <a:tcPr marL="68580" marR="68580" marT="0" marB="0"/>
                </a:tc>
                <a:tc>
                  <a:txBody>
                    <a:bodyPr/>
                    <a:lstStyle/>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txBody>
                  <a:tcPr marL="68580" marR="68580" marT="0" marB="0"/>
                </a:tc>
                <a:tc>
                  <a:txBody>
                    <a:bodyPr/>
                    <a:lstStyle/>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txBody>
                  <a:tcPr marL="68580" marR="68580" marT="0" marB="0"/>
                </a:tc>
                <a:extLst>
                  <a:ext uri="{0D108BD9-81ED-4DB2-BD59-A6C34878D82A}">
                    <a16:rowId xmlns:a16="http://schemas.microsoft.com/office/drawing/2014/main" val="10006"/>
                  </a:ext>
                </a:extLst>
              </a:tr>
              <a:tr h="496793">
                <a:tc>
                  <a:txBody>
                    <a:bodyPr/>
                    <a:lstStyle/>
                    <a:p>
                      <a:pPr>
                        <a:lnSpc>
                          <a:spcPct val="100000"/>
                        </a:lnSpc>
                        <a:spcAft>
                          <a:spcPts val="0"/>
                        </a:spcAft>
                      </a:pPr>
                      <a:r>
                        <a:rPr lang="en-GB" sz="2200" b="1" dirty="0">
                          <a:solidFill>
                            <a:srgbClr val="002060"/>
                          </a:solidFill>
                          <a:effectLst/>
                          <a:latin typeface="Arial Narrow" panose="020B0606020202030204" pitchFamily="34" charset="0"/>
                          <a:ea typeface="Calibri"/>
                          <a:cs typeface="Times New Roman"/>
                        </a:rPr>
                        <a:t>Personal statements</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  </a:t>
                      </a:r>
                    </a:p>
                  </a:txBody>
                  <a:tcPr marL="68580" marR="68580" marT="0" marB="0"/>
                </a:tc>
                <a:tc>
                  <a:txBody>
                    <a:bodyPr/>
                    <a:lstStyle/>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txBody>
                  <a:tcPr marL="68580" marR="68580" marT="0" marB="0"/>
                </a:tc>
                <a:tc>
                  <a:txBody>
                    <a:bodyPr/>
                    <a:lstStyle/>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txBody>
                  <a:tcPr marL="68580" marR="68580" marT="0" marB="0"/>
                </a:tc>
                <a:tc>
                  <a:txBody>
                    <a:bodyPr/>
                    <a:lstStyle/>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txBody>
                  <a:tcPr marL="68580" marR="68580" marT="0" marB="0"/>
                </a:tc>
                <a:extLst>
                  <a:ext uri="{0D108BD9-81ED-4DB2-BD59-A6C34878D82A}">
                    <a16:rowId xmlns:a16="http://schemas.microsoft.com/office/drawing/2014/main" val="10007"/>
                  </a:ext>
                </a:extLst>
              </a:tr>
              <a:tr h="427342">
                <a:tc>
                  <a:txBody>
                    <a:bodyPr/>
                    <a:lstStyle/>
                    <a:p>
                      <a:pPr>
                        <a:lnSpc>
                          <a:spcPct val="100000"/>
                        </a:lnSpc>
                        <a:spcAft>
                          <a:spcPts val="0"/>
                        </a:spcAft>
                      </a:pPr>
                      <a:r>
                        <a:rPr lang="en-GB" sz="2200" b="1" dirty="0">
                          <a:solidFill>
                            <a:srgbClr val="002060"/>
                          </a:solidFill>
                          <a:effectLst/>
                          <a:latin typeface="Arial Narrow" panose="020B0606020202030204" pitchFamily="34" charset="0"/>
                          <a:ea typeface="Calibri"/>
                          <a:cs typeface="Times New Roman"/>
                        </a:rPr>
                        <a:t>References</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 </a:t>
                      </a:r>
                    </a:p>
                  </a:txBody>
                  <a:tcPr marL="68580" marR="68580" marT="0" marB="0"/>
                </a:tc>
                <a:tc>
                  <a:txBody>
                    <a:bodyPr/>
                    <a:lstStyle/>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txBody>
                  <a:tcPr marL="68580" marR="68580" marT="0" marB="0"/>
                </a:tc>
                <a:tc>
                  <a:txBody>
                    <a:bodyPr/>
                    <a:lstStyle/>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txBody>
                  <a:tcPr marL="68580" marR="68580" marT="0" marB="0"/>
                </a:tc>
                <a:tc>
                  <a:txBody>
                    <a:bodyPr/>
                    <a:lstStyle/>
                    <a:p>
                      <a:pPr>
                        <a:lnSpc>
                          <a:spcPct val="100000"/>
                        </a:lnSpc>
                        <a:spcAft>
                          <a:spcPts val="0"/>
                        </a:spcAft>
                      </a:pPr>
                      <a:endParaRPr lang="en-GB" sz="2200" dirty="0">
                        <a:solidFill>
                          <a:srgbClr val="002060"/>
                        </a:solidFill>
                        <a:effectLst/>
                        <a:latin typeface="Arial Narrow" panose="020B0606020202030204" pitchFamily="34" charset="0"/>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13366" name="Rectangle 2"/>
          <p:cNvSpPr>
            <a:spLocks noChangeArrowheads="1"/>
          </p:cNvSpPr>
          <p:nvPr/>
        </p:nvSpPr>
        <p:spPr bwMode="auto">
          <a:xfrm>
            <a:off x="2915816" y="6021388"/>
            <a:ext cx="608372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GB" altLang="en-US" sz="1600" b="1" i="1" dirty="0">
                <a:solidFill>
                  <a:srgbClr val="282561"/>
                </a:solidFill>
                <a:latin typeface="Arial Narrow" panose="020B0606020202030204" pitchFamily="34" charset="0"/>
                <a:ea typeface="+mn-ea"/>
              </a:rPr>
              <a:t>Patterson, et al, 2016. How effective are selection methods in medical education and training? A systematic review. Medical Education.</a:t>
            </a:r>
          </a:p>
        </p:txBody>
      </p:sp>
    </p:spTree>
    <p:extLst>
      <p:ext uri="{BB962C8B-B14F-4D97-AF65-F5344CB8AC3E}">
        <p14:creationId xmlns:p14="http://schemas.microsoft.com/office/powerpoint/2010/main" val="2046350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494236" y="333377"/>
            <a:ext cx="6217444" cy="777875"/>
          </a:xfrm>
          <a:solidFill>
            <a:schemeClr val="bg1"/>
          </a:solidFill>
        </p:spPr>
        <p:txBody>
          <a:bodyPr/>
          <a:lstStyle/>
          <a:p>
            <a:pPr algn="ctr" eaLnBrk="1" fontAlgn="auto" hangingPunct="1">
              <a:spcAft>
                <a:spcPts val="0"/>
              </a:spcAft>
              <a:defRPr/>
            </a:pPr>
            <a:r>
              <a:rPr lang="en-GB" altLang="en-US" dirty="0" smtClean="0">
                <a:latin typeface="+mn-lt"/>
                <a:ea typeface="ＭＳ Ｐゴシック" pitchFamily="34" charset="-128"/>
                <a:cs typeface="Arial" pitchFamily="34" charset="0"/>
              </a:rPr>
              <a:t>Academic records</a:t>
            </a:r>
            <a:endParaRPr altLang="en-US" dirty="0">
              <a:latin typeface="+mn-lt"/>
              <a:ea typeface="ＭＳ Ｐゴシック" pitchFamily="34" charset="-128"/>
              <a:cs typeface="Arial" pitchFamily="34" charset="0"/>
            </a:endParaRPr>
          </a:p>
        </p:txBody>
      </p:sp>
      <p:sp>
        <p:nvSpPr>
          <p:cNvPr id="3" name="Text Placeholder 2"/>
          <p:cNvSpPr>
            <a:spLocks noGrp="1"/>
          </p:cNvSpPr>
          <p:nvPr>
            <p:ph type="body" sz="quarter" idx="10"/>
          </p:nvPr>
        </p:nvSpPr>
        <p:spPr>
          <a:xfrm>
            <a:off x="1481138" y="1439863"/>
            <a:ext cx="6161485" cy="666750"/>
          </a:xfrm>
        </p:spPr>
        <p:txBody>
          <a:bodyPr>
            <a:normAutofit fontScale="92500" lnSpcReduction="20000"/>
          </a:bodyPr>
          <a:lstStyle/>
          <a:p>
            <a:pPr marL="274320" indent="-274320" eaLnBrk="1" fontAlgn="auto" hangingPunct="1">
              <a:spcAft>
                <a:spcPts val="0"/>
              </a:spcAft>
              <a:buFont typeface="Wingdings 3"/>
              <a:buChar char=""/>
              <a:defRPr/>
            </a:pPr>
            <a:r>
              <a:rPr lang="en-GB" sz="2400" dirty="0">
                <a:latin typeface="+mn-lt"/>
              </a:rPr>
              <a:t>Most widely used selection method and hence also the best studied </a:t>
            </a:r>
          </a:p>
          <a:p>
            <a:pPr marL="0" indent="0" eaLnBrk="1" fontAlgn="auto" hangingPunct="1">
              <a:spcAft>
                <a:spcPts val="0"/>
              </a:spcAft>
              <a:buNone/>
              <a:defRPr/>
            </a:pPr>
            <a:endParaRPr lang="en-GB" sz="2400" dirty="0"/>
          </a:p>
        </p:txBody>
      </p:sp>
      <p:graphicFrame>
        <p:nvGraphicFramePr>
          <p:cNvPr id="5" name="Table 4"/>
          <p:cNvGraphicFramePr>
            <a:graphicFrameLocks noGrp="1"/>
          </p:cNvGraphicFramePr>
          <p:nvPr>
            <p:extLst>
              <p:ext uri="{D42A27DB-BD31-4B8C-83A1-F6EECF244321}">
                <p14:modId xmlns:p14="http://schemas.microsoft.com/office/powerpoint/2010/main" val="2549245733"/>
              </p:ext>
            </p:extLst>
          </p:nvPr>
        </p:nvGraphicFramePr>
        <p:xfrm>
          <a:off x="1537692" y="2109789"/>
          <a:ext cx="6263283" cy="4406046"/>
        </p:xfrm>
        <a:graphic>
          <a:graphicData uri="http://schemas.openxmlformats.org/drawingml/2006/table">
            <a:tbl>
              <a:tblPr firstRow="1" bandRow="1">
                <a:tableStyleId>{5C22544A-7EE6-4342-B048-85BDC9FD1C3A}</a:tableStyleId>
              </a:tblPr>
              <a:tblGrid>
                <a:gridCol w="2796108">
                  <a:extLst>
                    <a:ext uri="{9D8B030D-6E8A-4147-A177-3AD203B41FA5}">
                      <a16:colId xmlns:a16="http://schemas.microsoft.com/office/drawing/2014/main" val="20000"/>
                    </a:ext>
                  </a:extLst>
                </a:gridCol>
                <a:gridCol w="3467175">
                  <a:extLst>
                    <a:ext uri="{9D8B030D-6E8A-4147-A177-3AD203B41FA5}">
                      <a16:colId xmlns:a16="http://schemas.microsoft.com/office/drawing/2014/main" val="20001"/>
                    </a:ext>
                  </a:extLst>
                </a:gridCol>
              </a:tblGrid>
              <a:tr h="631619">
                <a:tc>
                  <a:txBody>
                    <a:bodyPr/>
                    <a:lstStyle/>
                    <a:p>
                      <a:r>
                        <a:rPr lang="en-GB" sz="1400" dirty="0" smtClean="0"/>
                        <a:t>Strengths</a:t>
                      </a:r>
                    </a:p>
                  </a:txBody>
                  <a:tcPr marL="68577" marR="68577" marT="45741" marB="45741"/>
                </a:tc>
                <a:tc>
                  <a:txBody>
                    <a:bodyPr/>
                    <a:lstStyle/>
                    <a:p>
                      <a:r>
                        <a:rPr lang="en-GB" sz="1400" dirty="0" smtClean="0"/>
                        <a:t>Limitations</a:t>
                      </a:r>
                      <a:endParaRPr lang="en-GB" sz="1200" dirty="0"/>
                    </a:p>
                  </a:txBody>
                  <a:tcPr marL="68577" marR="68577" marT="45741" marB="45741"/>
                </a:tc>
                <a:extLst>
                  <a:ext uri="{0D108BD9-81ED-4DB2-BD59-A6C34878D82A}">
                    <a16:rowId xmlns:a16="http://schemas.microsoft.com/office/drawing/2014/main" val="10000"/>
                  </a:ext>
                </a:extLst>
              </a:tr>
              <a:tr h="100280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accent1">
                              <a:lumMod val="50000"/>
                            </a:schemeClr>
                          </a:solidFill>
                        </a:rPr>
                        <a:t>Moderate</a:t>
                      </a:r>
                      <a:r>
                        <a:rPr lang="en-GB" sz="1600" baseline="0" dirty="0" smtClean="0">
                          <a:solidFill>
                            <a:schemeClr val="accent1">
                              <a:lumMod val="50000"/>
                            </a:schemeClr>
                          </a:solidFill>
                        </a:rPr>
                        <a:t> p</a:t>
                      </a:r>
                      <a:r>
                        <a:rPr lang="en-GB" sz="1600" dirty="0" smtClean="0">
                          <a:solidFill>
                            <a:schemeClr val="accent1">
                              <a:lumMod val="50000"/>
                            </a:schemeClr>
                          </a:solidFill>
                        </a:rPr>
                        <a:t>redictor of HE academic performance</a:t>
                      </a:r>
                      <a:endParaRPr lang="en-GB" sz="1600" i="0" dirty="0" smtClean="0">
                        <a:solidFill>
                          <a:schemeClr val="accent1">
                            <a:lumMod val="50000"/>
                          </a:schemeClr>
                        </a:solidFill>
                      </a:endParaRPr>
                    </a:p>
                  </a:txBody>
                  <a:tcPr marL="68577" marR="68577" marT="45741" marB="4574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smtClean="0">
                          <a:solidFill>
                            <a:schemeClr val="accent1">
                              <a:lumMod val="50000"/>
                            </a:schemeClr>
                          </a:solidFill>
                        </a:rPr>
                        <a:t>Less predictive of clinical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txBody>
                  <a:tcPr marL="68577" marR="68577" marT="45741" marB="45741"/>
                </a:tc>
                <a:extLst>
                  <a:ext uri="{0D108BD9-81ED-4DB2-BD59-A6C34878D82A}">
                    <a16:rowId xmlns:a16="http://schemas.microsoft.com/office/drawing/2014/main" val="10001"/>
                  </a:ext>
                </a:extLst>
              </a:tr>
              <a:tr h="1002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accent1">
                              <a:lumMod val="50000"/>
                            </a:schemeClr>
                          </a:solidFill>
                        </a:rPr>
                        <a:t>Generally administered by other</a:t>
                      </a:r>
                      <a:r>
                        <a:rPr lang="en-GB" sz="1600" baseline="0" dirty="0" smtClean="0">
                          <a:solidFill>
                            <a:schemeClr val="accent1">
                              <a:lumMod val="50000"/>
                            </a:schemeClr>
                          </a:solidFill>
                        </a:rPr>
                        <a:t> bodies</a:t>
                      </a:r>
                      <a:r>
                        <a:rPr lang="en-GB" sz="1600" dirty="0" smtClean="0">
                          <a:solidFill>
                            <a:schemeClr val="accent1">
                              <a:lumMod val="50000"/>
                            </a:schemeClr>
                          </a:solidFill>
                        </a:rPr>
                        <a:t>, so low cost to medical schools</a:t>
                      </a:r>
                    </a:p>
                  </a:txBody>
                  <a:tcPr marL="68577" marR="68577" marT="45741" marB="4574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smtClean="0">
                          <a:solidFill>
                            <a:schemeClr val="accent1">
                              <a:lumMod val="50000"/>
                            </a:schemeClr>
                          </a:solidFill>
                        </a:rPr>
                        <a:t>A Levels/Highers are losing discriminating power/grade inflation</a:t>
                      </a:r>
                      <a:endParaRPr kumimoji="0" lang="en-GB" sz="16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txBody>
                  <a:tcPr marL="68577" marR="68577" marT="45741" marB="45741"/>
                </a:tc>
                <a:extLst>
                  <a:ext uri="{0D108BD9-81ED-4DB2-BD59-A6C34878D82A}">
                    <a16:rowId xmlns:a16="http://schemas.microsoft.com/office/drawing/2014/main" val="10002"/>
                  </a:ext>
                </a:extLst>
              </a:tr>
              <a:tr h="701967">
                <a:tc>
                  <a:txBody>
                    <a:bodyPr/>
                    <a:lstStyle/>
                    <a:p>
                      <a:r>
                        <a:rPr lang="en-GB" sz="1600" dirty="0" smtClean="0">
                          <a:solidFill>
                            <a:schemeClr val="accent1">
                              <a:lumMod val="50000"/>
                            </a:schemeClr>
                          </a:solidFill>
                        </a:rPr>
                        <a:t>Standardised and well-recognised assessments</a:t>
                      </a:r>
                      <a:endParaRPr lang="en-GB" sz="1600" dirty="0">
                        <a:solidFill>
                          <a:schemeClr val="accent1">
                            <a:lumMod val="50000"/>
                          </a:schemeClr>
                        </a:solidFill>
                      </a:endParaRPr>
                    </a:p>
                  </a:txBody>
                  <a:tcPr marL="68577" marR="68577" marT="45741" marB="45741"/>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chemeClr val="accent1">
                              <a:lumMod val="50000"/>
                            </a:schemeClr>
                          </a:solidFill>
                          <a:effectLst/>
                          <a:uLnTx/>
                          <a:uFillTx/>
                          <a:latin typeface="+mn-lt"/>
                          <a:ea typeface="+mn-ea"/>
                          <a:cs typeface="+mn-cs"/>
                        </a:rPr>
                        <a:t>Big socio-economic class bias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600" i="0" dirty="0" smtClean="0">
                        <a:solidFill>
                          <a:schemeClr val="accent1">
                            <a:lumMod val="50000"/>
                          </a:schemeClr>
                        </a:solidFill>
                      </a:endParaRPr>
                    </a:p>
                  </a:txBody>
                  <a:tcPr marL="68577" marR="68577" marT="45741" marB="45741"/>
                </a:tc>
                <a:extLst>
                  <a:ext uri="{0D108BD9-81ED-4DB2-BD59-A6C34878D82A}">
                    <a16:rowId xmlns:a16="http://schemas.microsoft.com/office/drawing/2014/main" val="10003"/>
                  </a:ext>
                </a:extLst>
              </a:tr>
              <a:tr h="1002608">
                <a:tc>
                  <a:txBody>
                    <a:bodyPr/>
                    <a:lstStyle/>
                    <a:p>
                      <a:endParaRPr lang="en-GB" sz="1600" dirty="0">
                        <a:solidFill>
                          <a:schemeClr val="accent1">
                            <a:lumMod val="50000"/>
                          </a:schemeClr>
                        </a:solidFill>
                      </a:endParaRPr>
                    </a:p>
                  </a:txBody>
                  <a:tcPr marL="68577" marR="68577" marT="45741" marB="45741"/>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i="0" dirty="0" smtClean="0">
                          <a:solidFill>
                            <a:schemeClr val="accent1">
                              <a:lumMod val="50000"/>
                            </a:schemeClr>
                          </a:solidFill>
                        </a:rPr>
                        <a:t>UK research focuses on school-leaving exams, little</a:t>
                      </a:r>
                      <a:r>
                        <a:rPr lang="en-GB" sz="1600" i="0" baseline="0" dirty="0" smtClean="0">
                          <a:solidFill>
                            <a:schemeClr val="accent1">
                              <a:lumMod val="50000"/>
                            </a:schemeClr>
                          </a:solidFill>
                        </a:rPr>
                        <a:t> known about the predictive validity of  other qualifications</a:t>
                      </a:r>
                      <a:endParaRPr lang="en-GB" sz="1600" i="0" dirty="0" smtClean="0">
                        <a:solidFill>
                          <a:schemeClr val="accent1">
                            <a:lumMod val="50000"/>
                          </a:schemeClr>
                        </a:solidFill>
                      </a:endParaRPr>
                    </a:p>
                  </a:txBody>
                  <a:tcPr marL="68577" marR="68577" marT="45741" marB="45741"/>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0634254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GB" dirty="0" smtClean="0"/>
          </a:p>
          <a:p>
            <a:r>
              <a:rPr lang="en-GB" sz="2400" dirty="0" smtClean="0"/>
              <a:t>Convenient way to cull huge number of applicants. </a:t>
            </a:r>
          </a:p>
          <a:p>
            <a:endParaRPr lang="en-GB" sz="2400" dirty="0" smtClean="0"/>
          </a:p>
          <a:p>
            <a:r>
              <a:rPr lang="en-GB" sz="2400" dirty="0" smtClean="0"/>
              <a:t>Accounts for 23% of variability of undergraduate and 6% postgraduate performance in medicine </a:t>
            </a:r>
          </a:p>
          <a:p>
            <a:endParaRPr lang="en-GB" sz="2400" dirty="0" smtClean="0"/>
          </a:p>
          <a:p>
            <a:r>
              <a:rPr lang="en-GB" sz="2400" dirty="0" smtClean="0"/>
              <a:t>Better predictive validity (of knowledge) in early years of </a:t>
            </a:r>
            <a:r>
              <a:rPr lang="en-GB" sz="2400" dirty="0" err="1" smtClean="0"/>
              <a:t>curriculae</a:t>
            </a:r>
            <a:r>
              <a:rPr lang="en-GB" sz="2400" dirty="0" smtClean="0"/>
              <a:t>, falling to very little by the end of the degree. </a:t>
            </a:r>
            <a:endParaRPr lang="en-GB" sz="2400" dirty="0"/>
          </a:p>
        </p:txBody>
      </p:sp>
      <p:sp>
        <p:nvSpPr>
          <p:cNvPr id="3" name="Title 2"/>
          <p:cNvSpPr>
            <a:spLocks noGrp="1"/>
          </p:cNvSpPr>
          <p:nvPr>
            <p:ph type="title"/>
          </p:nvPr>
        </p:nvSpPr>
        <p:spPr/>
        <p:txBody>
          <a:bodyPr>
            <a:normAutofit fontScale="90000"/>
          </a:bodyPr>
          <a:lstStyle/>
          <a:p>
            <a:r>
              <a:rPr lang="en-GB" sz="4400" dirty="0" smtClean="0"/>
              <a:t>   Prior academic achievement?</a:t>
            </a:r>
            <a:r>
              <a:rPr lang="en-GB" dirty="0"/>
              <a:t/>
            </a:r>
            <a:br>
              <a:rPr lang="en-GB" dirty="0"/>
            </a:br>
            <a:endParaRPr lang="en-GB" dirty="0"/>
          </a:p>
        </p:txBody>
      </p:sp>
    </p:spTree>
    <p:extLst>
      <p:ext uri="{BB962C8B-B14F-4D97-AF65-F5344CB8AC3E}">
        <p14:creationId xmlns:p14="http://schemas.microsoft.com/office/powerpoint/2010/main" val="3885059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37125"/>
          </a:xfrm>
        </p:spPr>
        <p:txBody>
          <a:bodyPr>
            <a:normAutofit/>
          </a:bodyPr>
          <a:lstStyle/>
          <a:p>
            <a:pPr eaLnBrk="1" hangingPunct="1">
              <a:defRPr/>
            </a:pPr>
            <a:r>
              <a:rPr lang="en-GB" sz="2400" dirty="0" smtClean="0"/>
              <a:t>Failing to gain the required grades - usually the first hurdle in admissions – is the most common cause of rejection</a:t>
            </a:r>
          </a:p>
          <a:p>
            <a:pPr eaLnBrk="1" hangingPunct="1">
              <a:defRPr/>
            </a:pPr>
            <a:endParaRPr lang="en-GB" sz="2400" dirty="0" smtClean="0"/>
          </a:p>
          <a:p>
            <a:pPr eaLnBrk="1" hangingPunct="1">
              <a:defRPr/>
            </a:pPr>
            <a:r>
              <a:rPr lang="en-GB" sz="2400" dirty="0" smtClean="0"/>
              <a:t>Yet attainment is hugely dependent on schooling </a:t>
            </a:r>
            <a:endParaRPr lang="en-GB" sz="2400" baseline="30000" dirty="0" smtClean="0"/>
          </a:p>
          <a:p>
            <a:pPr marL="0" indent="0" eaLnBrk="1" hangingPunct="1">
              <a:buFont typeface="Wingdings 3" pitchFamily="18" charset="2"/>
              <a:buNone/>
              <a:defRPr/>
            </a:pPr>
            <a:endParaRPr lang="en-GB" sz="2400" baseline="30000" dirty="0" smtClean="0"/>
          </a:p>
          <a:p>
            <a:pPr eaLnBrk="1" hangingPunct="1">
              <a:defRPr/>
            </a:pPr>
            <a:r>
              <a:rPr lang="en-GB" sz="2400" dirty="0" smtClean="0"/>
              <a:t>How much is enough to pass the course? </a:t>
            </a:r>
          </a:p>
          <a:p>
            <a:pPr eaLnBrk="1" hangingPunct="1">
              <a:defRPr/>
            </a:pPr>
            <a:endParaRPr lang="en-GB" sz="2400" dirty="0" smtClean="0"/>
          </a:p>
          <a:p>
            <a:pPr eaLnBrk="1" hangingPunct="1">
              <a:defRPr/>
            </a:pPr>
            <a:r>
              <a:rPr lang="en-GB" sz="2400" dirty="0" smtClean="0"/>
              <a:t>What about the use of “appropriate contextual criteria”  (CA) in admissions?</a:t>
            </a:r>
          </a:p>
          <a:p>
            <a:pPr marL="0" indent="0" eaLnBrk="1" hangingPunct="1">
              <a:buFont typeface="Wingdings 3" pitchFamily="18" charset="2"/>
              <a:buNone/>
              <a:defRPr/>
            </a:pPr>
            <a:endParaRPr lang="en-GB" sz="2400" dirty="0" smtClean="0"/>
          </a:p>
          <a:p>
            <a:pPr eaLnBrk="1" hangingPunct="1">
              <a:defRPr/>
            </a:pPr>
            <a:r>
              <a:rPr lang="en-GB" sz="2400" dirty="0" smtClean="0"/>
              <a:t>Which CA to use?</a:t>
            </a:r>
          </a:p>
        </p:txBody>
      </p:sp>
      <p:sp>
        <p:nvSpPr>
          <p:cNvPr id="207874" name="Title 1"/>
          <p:cNvSpPr>
            <a:spLocks noGrp="1"/>
          </p:cNvSpPr>
          <p:nvPr>
            <p:ph type="title"/>
          </p:nvPr>
        </p:nvSpPr>
        <p:spPr/>
        <p:txBody>
          <a:bodyPr/>
          <a:lstStyle/>
          <a:p>
            <a:pPr eaLnBrk="1" hangingPunct="1"/>
            <a:r>
              <a:rPr lang="en-GB" altLang="en-US" b="1" dirty="0" smtClean="0">
                <a:solidFill>
                  <a:srgbClr val="464653"/>
                </a:solidFill>
                <a:latin typeface="Gill Sans MT" pitchFamily="34" charset="0"/>
              </a:rPr>
              <a:t>Prior attainment</a:t>
            </a:r>
            <a:endParaRPr lang="en-GB" altLang="en-US" dirty="0" smtClean="0"/>
          </a:p>
        </p:txBody>
      </p:sp>
      <p:sp>
        <p:nvSpPr>
          <p:cNvPr id="207876" name="TextBox 3"/>
          <p:cNvSpPr txBox="1">
            <a:spLocks noChangeArrowheads="1"/>
          </p:cNvSpPr>
          <p:nvPr/>
        </p:nvSpPr>
        <p:spPr bwMode="auto">
          <a:xfrm>
            <a:off x="4044950" y="6396038"/>
            <a:ext cx="5099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r>
              <a:rPr lang="en-GB" altLang="en-US" sz="1200" dirty="0" err="1" smtClean="0"/>
              <a:t>Gorard</a:t>
            </a:r>
            <a:r>
              <a:rPr lang="en-GB" altLang="en-US" sz="1200" dirty="0"/>
              <a:t>, S., N. </a:t>
            </a:r>
            <a:r>
              <a:rPr lang="en-GB" altLang="en-US" sz="1200" dirty="0" err="1"/>
              <a:t>Adnett</a:t>
            </a:r>
            <a:r>
              <a:rPr lang="en-GB" altLang="en-US" sz="1200" dirty="0"/>
              <a:t>, H. May, K. Slack, E. Smith, and L. Thomas. 2007.</a:t>
            </a:r>
          </a:p>
          <a:p>
            <a:r>
              <a:rPr lang="en-GB" altLang="en-US" sz="1200" dirty="0"/>
              <a:t>Overcoming the Barriers to Higher Education. Stoke-on-Trent: Trentham Books.</a:t>
            </a:r>
          </a:p>
        </p:txBody>
      </p:sp>
    </p:spTree>
    <p:extLst>
      <p:ext uri="{BB962C8B-B14F-4D97-AF65-F5344CB8AC3E}">
        <p14:creationId xmlns:p14="http://schemas.microsoft.com/office/powerpoint/2010/main" val="2445166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r>
              <a:rPr lang="en-GB" dirty="0" smtClean="0"/>
              <a:t>Ensure service delivery in the future</a:t>
            </a:r>
          </a:p>
          <a:p>
            <a:r>
              <a:rPr lang="en-GB" dirty="0" smtClean="0"/>
              <a:t>Ensure patient safety</a:t>
            </a:r>
          </a:p>
          <a:p>
            <a:r>
              <a:rPr lang="en-GB" dirty="0" smtClean="0"/>
              <a:t>Select the best people for the job</a:t>
            </a:r>
          </a:p>
          <a:p>
            <a:r>
              <a:rPr lang="en-GB" dirty="0" smtClean="0"/>
              <a:t>Those who will make the “best” dentist or doctor</a:t>
            </a:r>
          </a:p>
          <a:p>
            <a:r>
              <a:rPr lang="en-GB" dirty="0" smtClean="0"/>
              <a:t>But…who is that?</a:t>
            </a:r>
            <a:endParaRPr lang="en-GB" dirty="0"/>
          </a:p>
        </p:txBody>
      </p:sp>
      <p:sp>
        <p:nvSpPr>
          <p:cNvPr id="3" name="Title 2"/>
          <p:cNvSpPr>
            <a:spLocks noGrp="1"/>
          </p:cNvSpPr>
          <p:nvPr>
            <p:ph type="title"/>
          </p:nvPr>
        </p:nvSpPr>
        <p:spPr/>
        <p:txBody>
          <a:bodyPr>
            <a:normAutofit/>
          </a:bodyPr>
          <a:lstStyle/>
          <a:p>
            <a:r>
              <a:rPr lang="en-GB" dirty="0" smtClean="0"/>
              <a:t>Admissions Procedures</a:t>
            </a:r>
            <a:endParaRPr lang="en-GB" dirty="0"/>
          </a:p>
        </p:txBody>
      </p:sp>
    </p:spTree>
    <p:extLst>
      <p:ext uri="{BB962C8B-B14F-4D97-AF65-F5344CB8AC3E}">
        <p14:creationId xmlns:p14="http://schemas.microsoft.com/office/powerpoint/2010/main" val="2177266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41325" y="274638"/>
            <a:ext cx="8291513" cy="850900"/>
          </a:xfrm>
          <a:solidFill>
            <a:schemeClr val="bg1"/>
          </a:solidFill>
        </p:spPr>
        <p:txBody>
          <a:bodyPr>
            <a:noAutofit/>
          </a:bodyPr>
          <a:lstStyle/>
          <a:p>
            <a:pPr algn="ctr" eaLnBrk="1" fontAlgn="auto" hangingPunct="1">
              <a:spcAft>
                <a:spcPts val="0"/>
              </a:spcAft>
              <a:defRPr/>
            </a:pPr>
            <a:r>
              <a:rPr altLang="en-US" dirty="0">
                <a:solidFill>
                  <a:srgbClr val="002060"/>
                </a:solidFill>
                <a:latin typeface="+mn-lt"/>
                <a:ea typeface="ＭＳ Ｐゴシック" pitchFamily="34" charset="-128"/>
                <a:cs typeface="Arial" pitchFamily="34" charset="0"/>
              </a:rPr>
              <a:t>Personal Statements</a:t>
            </a:r>
          </a:p>
        </p:txBody>
      </p:sp>
      <p:sp>
        <p:nvSpPr>
          <p:cNvPr id="195587" name="Text Placeholder 2"/>
          <p:cNvSpPr>
            <a:spLocks noGrp="1"/>
          </p:cNvSpPr>
          <p:nvPr>
            <p:ph type="body" sz="quarter" idx="10"/>
          </p:nvPr>
        </p:nvSpPr>
        <p:spPr>
          <a:xfrm>
            <a:off x="66675" y="1052513"/>
            <a:ext cx="8640763" cy="4446587"/>
          </a:xfrm>
        </p:spPr>
        <p:txBody>
          <a:bodyPr/>
          <a:lstStyle/>
          <a:p>
            <a:pPr eaLnBrk="1" hangingPunct="1"/>
            <a:r>
              <a:rPr lang="en-GB" altLang="en-US" sz="2400" smtClean="0">
                <a:latin typeface="Gill Sans MT" pitchFamily="34" charset="0"/>
              </a:rPr>
              <a:t>Lack of good quality research in relation to this selection method</a:t>
            </a:r>
          </a:p>
          <a:p>
            <a:pPr eaLnBrk="1" hangingPunct="1"/>
            <a:endParaRPr lang="en-GB" altLang="en-US" sz="2000" smtClean="0"/>
          </a:p>
          <a:p>
            <a:pPr eaLnBrk="1" hangingPunct="1"/>
            <a:endParaRPr lang="en-GB" altLang="en-US" sz="2000" smtClean="0"/>
          </a:p>
        </p:txBody>
      </p:sp>
      <p:graphicFrame>
        <p:nvGraphicFramePr>
          <p:cNvPr id="5" name="Table 4"/>
          <p:cNvGraphicFramePr>
            <a:graphicFrameLocks noGrp="1"/>
          </p:cNvGraphicFramePr>
          <p:nvPr/>
        </p:nvGraphicFramePr>
        <p:xfrm>
          <a:off x="441325" y="1628775"/>
          <a:ext cx="8162925" cy="4380043"/>
        </p:xfrm>
        <a:graphic>
          <a:graphicData uri="http://schemas.openxmlformats.org/drawingml/2006/table">
            <a:tbl>
              <a:tblPr firstRow="1" bandRow="1">
                <a:tableStyleId>{5C22544A-7EE6-4342-B048-85BDC9FD1C3A}</a:tableStyleId>
              </a:tblPr>
              <a:tblGrid>
                <a:gridCol w="3194188">
                  <a:extLst>
                    <a:ext uri="{9D8B030D-6E8A-4147-A177-3AD203B41FA5}">
                      <a16:colId xmlns:a16="http://schemas.microsoft.com/office/drawing/2014/main" val="20000"/>
                    </a:ext>
                  </a:extLst>
                </a:gridCol>
                <a:gridCol w="4968737">
                  <a:extLst>
                    <a:ext uri="{9D8B030D-6E8A-4147-A177-3AD203B41FA5}">
                      <a16:colId xmlns:a16="http://schemas.microsoft.com/office/drawing/2014/main" val="20001"/>
                    </a:ext>
                  </a:extLst>
                </a:gridCol>
              </a:tblGrid>
              <a:tr h="396228">
                <a:tc>
                  <a:txBody>
                    <a:bodyPr/>
                    <a:lstStyle/>
                    <a:p>
                      <a:r>
                        <a:rPr lang="en-GB" sz="2000" dirty="0"/>
                        <a:t>Strengths</a:t>
                      </a:r>
                    </a:p>
                  </a:txBody>
                  <a:tcPr marL="91428" marR="91428"/>
                </a:tc>
                <a:tc>
                  <a:txBody>
                    <a:bodyPr/>
                    <a:lstStyle/>
                    <a:p>
                      <a:r>
                        <a:rPr lang="en-GB" sz="2000" dirty="0"/>
                        <a:t>Limitations</a:t>
                      </a:r>
                    </a:p>
                  </a:txBody>
                  <a:tcPr marL="91428" marR="91428"/>
                </a:tc>
                <a:extLst>
                  <a:ext uri="{0D108BD9-81ED-4DB2-BD59-A6C34878D82A}">
                    <a16:rowId xmlns:a16="http://schemas.microsoft.com/office/drawing/2014/main" val="10000"/>
                  </a:ext>
                </a:extLst>
              </a:tr>
              <a:tr h="70101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rPr>
                        <a:t>Popular &amp; widespread selection method</a:t>
                      </a:r>
                    </a:p>
                  </a:txBody>
                  <a:tcPr marL="91428" marR="914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mn-lt"/>
                          <a:ea typeface="+mn-ea"/>
                          <a:cs typeface="+mn-cs"/>
                        </a:rPr>
                        <a:t>Less reliable than other methods</a:t>
                      </a:r>
                    </a:p>
                  </a:txBody>
                  <a:tcPr marL="91428" marR="91428"/>
                </a:tc>
                <a:extLst>
                  <a:ext uri="{0D108BD9-81ED-4DB2-BD59-A6C34878D82A}">
                    <a16:rowId xmlns:a16="http://schemas.microsoft.com/office/drawing/2014/main" val="10001"/>
                  </a:ext>
                </a:extLst>
              </a:tr>
              <a:tr h="1310593">
                <a:tc>
                  <a:txBody>
                    <a:bodyPr/>
                    <a:lstStyle/>
                    <a:p>
                      <a:r>
                        <a:rPr lang="en-GB" sz="2000" dirty="0">
                          <a:solidFill>
                            <a:srgbClr val="002060"/>
                          </a:solidFill>
                        </a:rPr>
                        <a:t>Some evidence of predictive validity in relation to medical school performance </a:t>
                      </a:r>
                      <a:endParaRPr lang="en-GB" sz="2000" i="0" dirty="0">
                        <a:solidFill>
                          <a:srgbClr val="002060"/>
                        </a:solidFill>
                      </a:endParaRPr>
                    </a:p>
                  </a:txBody>
                  <a:tcPr marL="91428" marR="914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mn-lt"/>
                          <a:ea typeface="+mn-ea"/>
                          <a:cs typeface="+mn-cs"/>
                        </a:rPr>
                        <a:t>Potential data contamination caused by external influences (e.g. length of time to complete application, third party influence, location, </a:t>
                      </a:r>
                      <a:r>
                        <a:rPr kumimoji="0" lang="en-GB" sz="2000" b="0" i="1" u="none" strike="noStrike" kern="1200" cap="none" spc="0" normalizeH="0" baseline="0" noProof="0" dirty="0">
                          <a:ln>
                            <a:noFill/>
                          </a:ln>
                          <a:solidFill>
                            <a:srgbClr val="002060"/>
                          </a:solidFill>
                          <a:effectLst/>
                          <a:uLnTx/>
                          <a:uFillTx/>
                          <a:latin typeface="+mn-lt"/>
                          <a:ea typeface="+mn-ea"/>
                          <a:cs typeface="+mn-cs"/>
                        </a:rPr>
                        <a:t>etc</a:t>
                      </a:r>
                      <a:r>
                        <a:rPr kumimoji="0" lang="en-GB" sz="2000" b="0" i="0" u="none" strike="noStrike" kern="1200" cap="none" spc="0" normalizeH="0" baseline="0" noProof="0" dirty="0">
                          <a:ln>
                            <a:noFill/>
                          </a:ln>
                          <a:solidFill>
                            <a:srgbClr val="002060"/>
                          </a:solidFill>
                          <a:effectLst/>
                          <a:uLnTx/>
                          <a:uFillTx/>
                          <a:latin typeface="+mn-lt"/>
                          <a:ea typeface="+mn-ea"/>
                          <a:cs typeface="+mn-cs"/>
                        </a:rPr>
                        <a:t>.) </a:t>
                      </a:r>
                    </a:p>
                  </a:txBody>
                  <a:tcPr marL="91428" marR="91428"/>
                </a:tc>
                <a:extLst>
                  <a:ext uri="{0D108BD9-81ED-4DB2-BD59-A6C34878D82A}">
                    <a16:rowId xmlns:a16="http://schemas.microsoft.com/office/drawing/2014/main" val="10002"/>
                  </a:ext>
                </a:extLst>
              </a:tr>
              <a:tr h="701016">
                <a:tc>
                  <a:txBody>
                    <a:bodyPr/>
                    <a:lstStyle/>
                    <a:p>
                      <a:r>
                        <a:rPr lang="en-GB" sz="2000" dirty="0">
                          <a:solidFill>
                            <a:srgbClr val="002060"/>
                          </a:solidFill>
                        </a:rPr>
                        <a:t>Some</a:t>
                      </a:r>
                      <a:r>
                        <a:rPr lang="en-GB" sz="2000" baseline="0" dirty="0">
                          <a:solidFill>
                            <a:srgbClr val="002060"/>
                          </a:solidFill>
                        </a:rPr>
                        <a:t> evidence of candidate acceptance</a:t>
                      </a:r>
                      <a:endParaRPr lang="en-GB" sz="2000" dirty="0">
                        <a:solidFill>
                          <a:srgbClr val="002060"/>
                        </a:solidFill>
                      </a:endParaRPr>
                    </a:p>
                  </a:txBody>
                  <a:tcPr marL="91428" marR="91428"/>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rPr>
                        <a:t>Potential for plagiarism</a:t>
                      </a:r>
                      <a:endParaRPr lang="en-GB" sz="2000" i="0" dirty="0">
                        <a:solidFill>
                          <a:srgbClr val="002060"/>
                        </a:solidFill>
                      </a:endParaRPr>
                    </a:p>
                  </a:txBody>
                  <a:tcPr marL="91428" marR="91428"/>
                </a:tc>
                <a:extLst>
                  <a:ext uri="{0D108BD9-81ED-4DB2-BD59-A6C34878D82A}">
                    <a16:rowId xmlns:a16="http://schemas.microsoft.com/office/drawing/2014/main" val="10003"/>
                  </a:ext>
                </a:extLst>
              </a:tr>
              <a:tr h="701016">
                <a:tc>
                  <a:txBody>
                    <a:bodyPr/>
                    <a:lstStyle/>
                    <a:p>
                      <a:endParaRPr lang="en-GB" sz="2000" dirty="0">
                        <a:solidFill>
                          <a:srgbClr val="002060"/>
                        </a:solidFill>
                      </a:endParaRPr>
                    </a:p>
                  </a:txBody>
                  <a:tcPr marL="91428" marR="91428"/>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rPr>
                        <a:t>Information inconsistently</a:t>
                      </a:r>
                      <a:r>
                        <a:rPr lang="en-GB" sz="2000" baseline="0" dirty="0">
                          <a:solidFill>
                            <a:srgbClr val="002060"/>
                          </a:solidFill>
                        </a:rPr>
                        <a:t> </a:t>
                      </a:r>
                      <a:r>
                        <a:rPr lang="en-GB" sz="2000" dirty="0">
                          <a:solidFill>
                            <a:srgbClr val="002060"/>
                          </a:solidFill>
                        </a:rPr>
                        <a:t>used during the decision-making process </a:t>
                      </a:r>
                    </a:p>
                  </a:txBody>
                  <a:tcPr marL="91428" marR="91428"/>
                </a:tc>
                <a:extLst>
                  <a:ext uri="{0D108BD9-81ED-4DB2-BD59-A6C34878D82A}">
                    <a16:rowId xmlns:a16="http://schemas.microsoft.com/office/drawing/2014/main" val="10004"/>
                  </a:ext>
                </a:extLst>
              </a:tr>
              <a:tr h="570043">
                <a:tc>
                  <a:txBody>
                    <a:bodyPr/>
                    <a:lstStyle/>
                    <a:p>
                      <a:endParaRPr lang="en-GB" sz="2000" dirty="0">
                        <a:solidFill>
                          <a:srgbClr val="002060"/>
                        </a:solidFill>
                      </a:endParaRPr>
                    </a:p>
                  </a:txBody>
                  <a:tcPr marL="91428" marR="91428"/>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rPr>
                        <a:t>Highly resource-intensive to mark</a:t>
                      </a:r>
                    </a:p>
                  </a:txBody>
                  <a:tcPr marL="91428" marR="9142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4426727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8313" y="333375"/>
            <a:ext cx="8289925" cy="777875"/>
          </a:xfrm>
          <a:solidFill>
            <a:schemeClr val="bg1"/>
          </a:solidFill>
        </p:spPr>
        <p:txBody>
          <a:bodyPr>
            <a:normAutofit/>
          </a:bodyPr>
          <a:lstStyle/>
          <a:p>
            <a:pPr algn="ctr" eaLnBrk="1" fontAlgn="auto" hangingPunct="1">
              <a:spcAft>
                <a:spcPts val="0"/>
              </a:spcAft>
              <a:defRPr/>
            </a:pPr>
            <a:r>
              <a:rPr altLang="en-US" dirty="0">
                <a:latin typeface="+mn-lt"/>
                <a:ea typeface="ＭＳ Ｐゴシック" pitchFamily="34" charset="-128"/>
                <a:cs typeface="Arial" pitchFamily="34" charset="0"/>
              </a:rPr>
              <a:t>References</a:t>
            </a:r>
          </a:p>
        </p:txBody>
      </p:sp>
      <p:sp>
        <p:nvSpPr>
          <p:cNvPr id="3" name="Text Placeholder 2"/>
          <p:cNvSpPr>
            <a:spLocks noGrp="1"/>
          </p:cNvSpPr>
          <p:nvPr>
            <p:ph type="body" sz="quarter" idx="10"/>
          </p:nvPr>
        </p:nvSpPr>
        <p:spPr>
          <a:xfrm>
            <a:off x="323850" y="1106488"/>
            <a:ext cx="8215313" cy="666750"/>
          </a:xfrm>
        </p:spPr>
        <p:txBody>
          <a:bodyPr>
            <a:normAutofit/>
          </a:bodyPr>
          <a:lstStyle/>
          <a:p>
            <a:pPr marL="274320" indent="-274320" eaLnBrk="1" fontAlgn="auto" hangingPunct="1">
              <a:spcAft>
                <a:spcPts val="0"/>
              </a:spcAft>
              <a:buFont typeface="Wingdings 3"/>
              <a:buChar char=""/>
              <a:defRPr/>
            </a:pPr>
            <a:r>
              <a:rPr lang="en-GB" sz="2400" dirty="0">
                <a:latin typeface="+mn-lt"/>
              </a:rPr>
              <a:t>Little research examining the use of referee reports</a:t>
            </a:r>
          </a:p>
          <a:p>
            <a:pPr marL="0" indent="0" eaLnBrk="1" fontAlgn="auto" hangingPunct="1">
              <a:spcAft>
                <a:spcPts val="0"/>
              </a:spcAft>
              <a:buFont typeface="Arial" pitchFamily="34" charset="0"/>
              <a:buNone/>
              <a:defRPr/>
            </a:pPr>
            <a:endParaRPr lang="en-GB" sz="2400" dirty="0"/>
          </a:p>
        </p:txBody>
      </p:sp>
      <p:graphicFrame>
        <p:nvGraphicFramePr>
          <p:cNvPr id="4" name="Table 3"/>
          <p:cNvGraphicFramePr>
            <a:graphicFrameLocks noGrp="1"/>
          </p:cNvGraphicFramePr>
          <p:nvPr/>
        </p:nvGraphicFramePr>
        <p:xfrm>
          <a:off x="450850" y="1628775"/>
          <a:ext cx="8064500" cy="4635416"/>
        </p:xfrm>
        <a:graphic>
          <a:graphicData uri="http://schemas.openxmlformats.org/drawingml/2006/table">
            <a:tbl>
              <a:tblPr firstRow="1" bandRow="1">
                <a:tableStyleId>{5C22544A-7EE6-4342-B048-85BDC9FD1C3A}</a:tableStyleId>
              </a:tblPr>
              <a:tblGrid>
                <a:gridCol w="3302198">
                  <a:extLst>
                    <a:ext uri="{9D8B030D-6E8A-4147-A177-3AD203B41FA5}">
                      <a16:colId xmlns:a16="http://schemas.microsoft.com/office/drawing/2014/main" val="20000"/>
                    </a:ext>
                  </a:extLst>
                </a:gridCol>
                <a:gridCol w="4762302">
                  <a:extLst>
                    <a:ext uri="{9D8B030D-6E8A-4147-A177-3AD203B41FA5}">
                      <a16:colId xmlns:a16="http://schemas.microsoft.com/office/drawing/2014/main" val="20001"/>
                    </a:ext>
                  </a:extLst>
                </a:gridCol>
              </a:tblGrid>
              <a:tr h="396318">
                <a:tc>
                  <a:txBody>
                    <a:bodyPr/>
                    <a:lstStyle/>
                    <a:p>
                      <a:r>
                        <a:rPr lang="en-GB" sz="2000" dirty="0"/>
                        <a:t>Strengths</a:t>
                      </a:r>
                    </a:p>
                  </a:txBody>
                  <a:tcPr marL="91436" marR="91436" marT="45738" marB="45738"/>
                </a:tc>
                <a:tc>
                  <a:txBody>
                    <a:bodyPr/>
                    <a:lstStyle/>
                    <a:p>
                      <a:r>
                        <a:rPr lang="en-GB" sz="2000" dirty="0"/>
                        <a:t>Limitations</a:t>
                      </a:r>
                    </a:p>
                  </a:txBody>
                  <a:tcPr marL="91436" marR="91436" marT="45738" marB="45738"/>
                </a:tc>
                <a:extLst>
                  <a:ext uri="{0D108BD9-81ED-4DB2-BD59-A6C34878D82A}">
                    <a16:rowId xmlns:a16="http://schemas.microsoft.com/office/drawing/2014/main" val="10000"/>
                  </a:ext>
                </a:extLst>
              </a:tr>
              <a:tr h="7011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rPr>
                        <a:t>Prevalent</a:t>
                      </a:r>
                      <a:r>
                        <a:rPr lang="en-GB" sz="2000" baseline="0" dirty="0">
                          <a:solidFill>
                            <a:srgbClr val="002060"/>
                          </a:solidFill>
                        </a:rPr>
                        <a:t> </a:t>
                      </a:r>
                      <a:r>
                        <a:rPr lang="en-GB" sz="2000" dirty="0">
                          <a:solidFill>
                            <a:srgbClr val="002060"/>
                          </a:solidFill>
                        </a:rPr>
                        <a:t>selection method in healthcare education </a:t>
                      </a:r>
                    </a:p>
                  </a:txBody>
                  <a:tcPr marL="91436" marR="91436" marT="45738" marB="45738"/>
                </a:tc>
                <a:tc>
                  <a:txBody>
                    <a:bodyPr/>
                    <a:lstStyle/>
                    <a:p>
                      <a:r>
                        <a:rPr lang="en-GB" sz="2000" dirty="0">
                          <a:solidFill>
                            <a:srgbClr val="002060"/>
                          </a:solidFill>
                        </a:rPr>
                        <a:t>Clear</a:t>
                      </a:r>
                      <a:r>
                        <a:rPr lang="en-GB" sz="2000" baseline="0" dirty="0">
                          <a:solidFill>
                            <a:srgbClr val="002060"/>
                          </a:solidFill>
                        </a:rPr>
                        <a:t> consensus in the literature that p</a:t>
                      </a:r>
                      <a:r>
                        <a:rPr lang="en-GB" sz="2000" dirty="0">
                          <a:solidFill>
                            <a:srgbClr val="002060"/>
                          </a:solidFill>
                        </a:rPr>
                        <a:t>oor predictors of</a:t>
                      </a:r>
                      <a:r>
                        <a:rPr lang="en-GB" sz="2000" baseline="0" dirty="0">
                          <a:solidFill>
                            <a:srgbClr val="002060"/>
                          </a:solidFill>
                        </a:rPr>
                        <a:t> performance</a:t>
                      </a:r>
                      <a:endParaRPr lang="en-GB" sz="2000" dirty="0">
                        <a:solidFill>
                          <a:srgbClr val="002060"/>
                        </a:solidFill>
                      </a:endParaRPr>
                    </a:p>
                  </a:txBody>
                  <a:tcPr marL="91436" marR="91436" marT="45738" marB="45738"/>
                </a:tc>
                <a:extLst>
                  <a:ext uri="{0D108BD9-81ED-4DB2-BD59-A6C34878D82A}">
                    <a16:rowId xmlns:a16="http://schemas.microsoft.com/office/drawing/2014/main" val="10001"/>
                  </a:ext>
                </a:extLst>
              </a:tr>
              <a:tr h="701160">
                <a:tc>
                  <a:txBody>
                    <a:bodyPr/>
                    <a:lstStyle/>
                    <a:p>
                      <a:endParaRPr lang="en-GB" sz="2000" dirty="0">
                        <a:solidFill>
                          <a:srgbClr val="002060"/>
                        </a:solidFill>
                      </a:endParaRPr>
                    </a:p>
                  </a:txBody>
                  <a:tcPr marL="91436" marR="91436" marT="45738" marB="45738"/>
                </a:tc>
                <a:tc>
                  <a:txBody>
                    <a:bodyPr/>
                    <a:lstStyle/>
                    <a:p>
                      <a:r>
                        <a:rPr lang="en-GB" sz="2000" dirty="0">
                          <a:solidFill>
                            <a:srgbClr val="002060"/>
                          </a:solidFill>
                        </a:rPr>
                        <a:t>Information contained in reports may result in admission bias</a:t>
                      </a:r>
                      <a:r>
                        <a:rPr lang="en-GB" sz="2000" baseline="0" dirty="0">
                          <a:solidFill>
                            <a:srgbClr val="002060"/>
                          </a:solidFill>
                        </a:rPr>
                        <a:t> </a:t>
                      </a:r>
                      <a:endParaRPr lang="en-GB" sz="2000" dirty="0">
                        <a:solidFill>
                          <a:srgbClr val="002060"/>
                        </a:solidFill>
                      </a:endParaRPr>
                    </a:p>
                  </a:txBody>
                  <a:tcPr marL="91436" marR="91436" marT="45738" marB="45738"/>
                </a:tc>
                <a:extLst>
                  <a:ext uri="{0D108BD9-81ED-4DB2-BD59-A6C34878D82A}">
                    <a16:rowId xmlns:a16="http://schemas.microsoft.com/office/drawing/2014/main" val="10002"/>
                  </a:ext>
                </a:extLst>
              </a:tr>
              <a:tr h="960292">
                <a:tc>
                  <a:txBody>
                    <a:bodyPr/>
                    <a:lstStyle/>
                    <a:p>
                      <a:endParaRPr lang="en-GB" sz="2000" dirty="0">
                        <a:solidFill>
                          <a:srgbClr val="002060"/>
                        </a:solidFill>
                      </a:endParaRPr>
                    </a:p>
                  </a:txBody>
                  <a:tcPr marL="91436" marR="91436" marT="45738" marB="45738"/>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rPr>
                        <a:t>Information inconsistently</a:t>
                      </a:r>
                      <a:r>
                        <a:rPr lang="en-GB" sz="2000" baseline="0" dirty="0">
                          <a:solidFill>
                            <a:srgbClr val="002060"/>
                          </a:solidFill>
                        </a:rPr>
                        <a:t> </a:t>
                      </a:r>
                      <a:r>
                        <a:rPr lang="en-GB" sz="2000" dirty="0">
                          <a:solidFill>
                            <a:srgbClr val="002060"/>
                          </a:solidFill>
                        </a:rPr>
                        <a:t>used by during the</a:t>
                      </a:r>
                      <a:r>
                        <a:rPr lang="en-GB" sz="2000" baseline="0" dirty="0">
                          <a:solidFill>
                            <a:srgbClr val="002060"/>
                          </a:solidFill>
                        </a:rPr>
                        <a:t> </a:t>
                      </a:r>
                      <a:r>
                        <a:rPr lang="en-GB" sz="2000" dirty="0">
                          <a:solidFill>
                            <a:srgbClr val="002060"/>
                          </a:solidFill>
                        </a:rPr>
                        <a:t>decision-making process </a:t>
                      </a:r>
                    </a:p>
                  </a:txBody>
                  <a:tcPr marL="91436" marR="91436" marT="45738" marB="45738"/>
                </a:tc>
                <a:extLst>
                  <a:ext uri="{0D108BD9-81ED-4DB2-BD59-A6C34878D82A}">
                    <a16:rowId xmlns:a16="http://schemas.microsoft.com/office/drawing/2014/main" val="10003"/>
                  </a:ext>
                </a:extLst>
              </a:tr>
              <a:tr h="785885">
                <a:tc>
                  <a:txBody>
                    <a:bodyPr/>
                    <a:lstStyle/>
                    <a:p>
                      <a:endParaRPr lang="en-GB" sz="2000" dirty="0">
                        <a:solidFill>
                          <a:srgbClr val="002060"/>
                        </a:solidFill>
                      </a:endParaRPr>
                    </a:p>
                  </a:txBody>
                  <a:tcPr marL="91436" marR="91436" marT="45738" marB="45738"/>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rPr>
                        <a:t>Varied candidate perceptions of acceptability</a:t>
                      </a:r>
                    </a:p>
                  </a:txBody>
                  <a:tcPr marL="91436" marR="91436" marT="45738" marB="45738"/>
                </a:tc>
                <a:extLst>
                  <a:ext uri="{0D108BD9-81ED-4DB2-BD59-A6C34878D82A}">
                    <a16:rowId xmlns:a16="http://schemas.microsoft.com/office/drawing/2014/main" val="10004"/>
                  </a:ext>
                </a:extLst>
              </a:tr>
              <a:tr h="785885">
                <a:tc>
                  <a:txBody>
                    <a:bodyPr/>
                    <a:lstStyle/>
                    <a:p>
                      <a:endParaRPr lang="en-GB" sz="2000" dirty="0">
                        <a:solidFill>
                          <a:srgbClr val="002060"/>
                        </a:solidFill>
                      </a:endParaRPr>
                    </a:p>
                  </a:txBody>
                  <a:tcPr marL="91436" marR="91436" marT="45738" marB="45738"/>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rPr>
                        <a:t>Highly resource-intensive to mark</a:t>
                      </a:r>
                    </a:p>
                  </a:txBody>
                  <a:tcPr marL="91436" marR="91436" marT="45738" marB="4573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3224648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07504" y="0"/>
            <a:ext cx="8714635" cy="4725144"/>
          </a:xfrm>
          <a:prstGeom prst="rect">
            <a:avLst/>
          </a:prstGeom>
        </p:spPr>
      </p:pic>
      <p:sp>
        <p:nvSpPr>
          <p:cNvPr id="5" name="Content Placeholder 2"/>
          <p:cNvSpPr txBox="1">
            <a:spLocks/>
          </p:cNvSpPr>
          <p:nvPr/>
        </p:nvSpPr>
        <p:spPr>
          <a:xfrm>
            <a:off x="179512" y="4869160"/>
            <a:ext cx="11142000" cy="18981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smtClean="0"/>
              <a:t>Most widely used aptitude test in the UK</a:t>
            </a:r>
          </a:p>
          <a:p>
            <a:r>
              <a:rPr lang="en-GB" sz="2000" dirty="0" smtClean="0"/>
              <a:t>Parallel programme of independent (by tender) research</a:t>
            </a:r>
          </a:p>
          <a:p>
            <a:r>
              <a:rPr lang="en-GB" sz="2000" dirty="0" smtClean="0"/>
              <a:t>Over 30 published articles to date</a:t>
            </a:r>
            <a:endParaRPr lang="en-GB" sz="2000" dirty="0"/>
          </a:p>
        </p:txBody>
      </p:sp>
    </p:spTree>
    <p:extLst>
      <p:ext uri="{BB962C8B-B14F-4D97-AF65-F5344CB8AC3E}">
        <p14:creationId xmlns:p14="http://schemas.microsoft.com/office/powerpoint/2010/main" val="1855433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a:xfrm>
            <a:off x="425450" y="0"/>
            <a:ext cx="8362950" cy="633413"/>
          </a:xfrm>
          <a:solidFill>
            <a:schemeClr val="bg1"/>
          </a:solidFill>
        </p:spPr>
        <p:txBody>
          <a:bodyPr>
            <a:noAutofit/>
          </a:bodyPr>
          <a:lstStyle/>
          <a:p>
            <a:pPr algn="ctr" eaLnBrk="1" hangingPunct="1"/>
            <a:r>
              <a:rPr lang="en-US" altLang="en-US" sz="3200" dirty="0" smtClean="0">
                <a:latin typeface="Gill Sans MT" pitchFamily="34" charset="0"/>
                <a:ea typeface="ＭＳ Ｐゴシック" pitchFamily="34" charset="-128"/>
                <a:cs typeface="Arial" pitchFamily="34" charset="0"/>
              </a:rPr>
              <a:t>Personality </a:t>
            </a:r>
            <a:r>
              <a:rPr lang="en-GB" altLang="en-US" sz="3200" dirty="0" smtClean="0">
                <a:latin typeface="Gill Sans MT" pitchFamily="34" charset="0"/>
                <a:ea typeface="ＭＳ Ｐゴシック" pitchFamily="34" charset="-128"/>
                <a:cs typeface="Arial" pitchFamily="34" charset="0"/>
              </a:rPr>
              <a:t>&amp; Emotional Intelligence (EI) </a:t>
            </a:r>
            <a:endParaRPr lang="en-US" altLang="en-US" sz="3200" dirty="0" smtClean="0">
              <a:latin typeface="Gill Sans MT" pitchFamily="34" charset="0"/>
              <a:ea typeface="ＭＳ Ｐゴシック" pitchFamily="34" charset="-128"/>
              <a:cs typeface="Arial" pitchFamily="34" charset="0"/>
            </a:endParaRPr>
          </a:p>
        </p:txBody>
      </p:sp>
      <p:sp>
        <p:nvSpPr>
          <p:cNvPr id="3" name="Text Placeholder 2"/>
          <p:cNvSpPr>
            <a:spLocks noGrp="1"/>
          </p:cNvSpPr>
          <p:nvPr>
            <p:ph type="body" sz="quarter" idx="10"/>
          </p:nvPr>
        </p:nvSpPr>
        <p:spPr>
          <a:xfrm>
            <a:off x="403225" y="633413"/>
            <a:ext cx="8215313" cy="2016125"/>
          </a:xfrm>
        </p:spPr>
        <p:txBody>
          <a:bodyPr>
            <a:normAutofit/>
          </a:bodyPr>
          <a:lstStyle/>
          <a:p>
            <a:pPr marL="274320" indent="-274320" eaLnBrk="1" fontAlgn="auto" hangingPunct="1">
              <a:spcAft>
                <a:spcPts val="0"/>
              </a:spcAft>
              <a:buFont typeface="Wingdings 3"/>
              <a:buChar char=""/>
              <a:defRPr/>
            </a:pPr>
            <a:r>
              <a:rPr lang="en-GB" sz="2000" dirty="0" smtClean="0">
                <a:latin typeface="+mn-lt"/>
              </a:rPr>
              <a:t>Overall, </a:t>
            </a:r>
            <a:r>
              <a:rPr lang="en-GB" sz="2000" dirty="0">
                <a:latin typeface="+mn-lt"/>
              </a:rPr>
              <a:t>variable quality of research for this selection method</a:t>
            </a:r>
          </a:p>
          <a:p>
            <a:pPr marL="0" indent="0" eaLnBrk="1" fontAlgn="auto" hangingPunct="1">
              <a:spcAft>
                <a:spcPts val="0"/>
              </a:spcAft>
              <a:buFont typeface="Arial" pitchFamily="34" charset="0"/>
              <a:buNone/>
              <a:defRPr/>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809634519"/>
              </p:ext>
            </p:extLst>
          </p:nvPr>
        </p:nvGraphicFramePr>
        <p:xfrm>
          <a:off x="446088" y="1125538"/>
          <a:ext cx="8280400" cy="5456238"/>
        </p:xfrm>
        <a:graphic>
          <a:graphicData uri="http://schemas.openxmlformats.org/drawingml/2006/table">
            <a:tbl>
              <a:tblPr firstRow="1" bandRow="1">
                <a:tableStyleId>{5C22544A-7EE6-4342-B048-85BDC9FD1C3A}</a:tableStyleId>
              </a:tblPr>
              <a:tblGrid>
                <a:gridCol w="3833135">
                  <a:extLst>
                    <a:ext uri="{9D8B030D-6E8A-4147-A177-3AD203B41FA5}">
                      <a16:colId xmlns:a16="http://schemas.microsoft.com/office/drawing/2014/main" val="20000"/>
                    </a:ext>
                  </a:extLst>
                </a:gridCol>
                <a:gridCol w="4447265">
                  <a:extLst>
                    <a:ext uri="{9D8B030D-6E8A-4147-A177-3AD203B41FA5}">
                      <a16:colId xmlns:a16="http://schemas.microsoft.com/office/drawing/2014/main" val="20001"/>
                    </a:ext>
                  </a:extLst>
                </a:gridCol>
              </a:tblGrid>
              <a:tr h="396264">
                <a:tc>
                  <a:txBody>
                    <a:bodyPr/>
                    <a:lstStyle/>
                    <a:p>
                      <a:r>
                        <a:rPr lang="en-GB" sz="1600" dirty="0"/>
                        <a:t>Strengths</a:t>
                      </a:r>
                    </a:p>
                  </a:txBody>
                  <a:tcPr marL="91435" marR="91435" marT="45719" marB="45719"/>
                </a:tc>
                <a:tc>
                  <a:txBody>
                    <a:bodyPr/>
                    <a:lstStyle/>
                    <a:p>
                      <a:r>
                        <a:rPr lang="en-GB" sz="1600" dirty="0"/>
                        <a:t>Limitations</a:t>
                      </a:r>
                    </a:p>
                  </a:txBody>
                  <a:tcPr marL="91435" marR="91435" marT="45719" marB="45719"/>
                </a:tc>
                <a:extLst>
                  <a:ext uri="{0D108BD9-81ED-4DB2-BD59-A6C34878D82A}">
                    <a16:rowId xmlns:a16="http://schemas.microsoft.com/office/drawing/2014/main" val="10000"/>
                  </a:ext>
                </a:extLst>
              </a:tr>
              <a:tr h="1005915">
                <a:tc>
                  <a:txBody>
                    <a:bodyPr/>
                    <a:lstStyle/>
                    <a:p>
                      <a:r>
                        <a:rPr lang="en-GB" sz="1600" dirty="0">
                          <a:solidFill>
                            <a:srgbClr val="002060"/>
                          </a:solidFill>
                          <a:latin typeface="+mn-lt"/>
                        </a:rPr>
                        <a:t>Common </a:t>
                      </a:r>
                      <a:r>
                        <a:rPr lang="en-GB" sz="1600" baseline="0" dirty="0">
                          <a:solidFill>
                            <a:srgbClr val="002060"/>
                          </a:solidFill>
                          <a:latin typeface="+mn-lt"/>
                        </a:rPr>
                        <a:t>assessment method used across multiple industries</a:t>
                      </a:r>
                      <a:endParaRPr lang="en-GB" sz="1600" dirty="0">
                        <a:solidFill>
                          <a:srgbClr val="002060"/>
                        </a:solidFill>
                        <a:latin typeface="+mn-lt"/>
                      </a:endParaRPr>
                    </a:p>
                  </a:txBody>
                  <a:tcPr marL="91435" marR="91435" marT="45719" marB="45719"/>
                </a:tc>
                <a:tc>
                  <a:txBody>
                    <a:bodyPr/>
                    <a:lstStyle/>
                    <a:p>
                      <a:r>
                        <a:rPr lang="en-GB" sz="1600" dirty="0">
                          <a:solidFill>
                            <a:srgbClr val="002060"/>
                          </a:solidFill>
                          <a:latin typeface="+mn-lt"/>
                        </a:rPr>
                        <a:t>No significant link between some personality tools &amp; performance (e.g. MBTI,</a:t>
                      </a:r>
                      <a:r>
                        <a:rPr lang="en-GB" sz="1600" baseline="0" dirty="0">
                          <a:solidFill>
                            <a:srgbClr val="002060"/>
                          </a:solidFill>
                          <a:latin typeface="+mn-lt"/>
                        </a:rPr>
                        <a:t> </a:t>
                      </a:r>
                      <a:r>
                        <a:rPr lang="en-GB" sz="1600" i="1" baseline="0" dirty="0">
                          <a:solidFill>
                            <a:srgbClr val="002060"/>
                          </a:solidFill>
                          <a:latin typeface="+mn-lt"/>
                        </a:rPr>
                        <a:t>etc</a:t>
                      </a:r>
                      <a:r>
                        <a:rPr lang="en-GB" sz="1600" baseline="0" dirty="0">
                          <a:solidFill>
                            <a:srgbClr val="002060"/>
                          </a:solidFill>
                          <a:latin typeface="+mn-lt"/>
                        </a:rPr>
                        <a:t>.</a:t>
                      </a:r>
                      <a:r>
                        <a:rPr lang="en-GB" sz="1600" dirty="0">
                          <a:solidFill>
                            <a:srgbClr val="002060"/>
                          </a:solidFill>
                          <a:latin typeface="+mn-lt"/>
                        </a:rPr>
                        <a:t>) </a:t>
                      </a:r>
                    </a:p>
                  </a:txBody>
                  <a:tcPr marL="91435" marR="91435" marT="45719" marB="45719"/>
                </a:tc>
                <a:extLst>
                  <a:ext uri="{0D108BD9-81ED-4DB2-BD59-A6C34878D82A}">
                    <a16:rowId xmlns:a16="http://schemas.microsoft.com/office/drawing/2014/main" val="10001"/>
                  </a:ext>
                </a:extLst>
              </a:tr>
              <a:tr h="1615567">
                <a:tc>
                  <a:txBody>
                    <a:bodyPr/>
                    <a:lstStyle/>
                    <a:p>
                      <a:r>
                        <a:rPr lang="en-GB" sz="1600" dirty="0">
                          <a:solidFill>
                            <a:srgbClr val="002060"/>
                          </a:solidFill>
                          <a:latin typeface="+mn-lt"/>
                        </a:rPr>
                        <a:t>Moderate to significant links between some personality traits and </a:t>
                      </a:r>
                      <a:r>
                        <a:rPr lang="en-GB" sz="1600" dirty="0" smtClean="0">
                          <a:solidFill>
                            <a:srgbClr val="002060"/>
                          </a:solidFill>
                          <a:latin typeface="+mn-lt"/>
                        </a:rPr>
                        <a:t>performance</a:t>
                      </a:r>
                      <a:endParaRPr lang="en-GB" sz="1600" dirty="0">
                        <a:solidFill>
                          <a:srgbClr val="002060"/>
                        </a:solidFill>
                        <a:latin typeface="+mn-lt"/>
                      </a:endParaRPr>
                    </a:p>
                  </a:txBody>
                  <a:tcPr marL="91435" marR="91435" marT="45719" marB="45719"/>
                </a:tc>
                <a:tc>
                  <a:txBody>
                    <a:bodyPr/>
                    <a:lstStyle/>
                    <a:p>
                      <a:r>
                        <a:rPr lang="en-GB" sz="1600" dirty="0">
                          <a:solidFill>
                            <a:srgbClr val="002060"/>
                          </a:solidFill>
                          <a:effectLst/>
                          <a:latin typeface="+mn-lt"/>
                          <a:ea typeface="Calibri"/>
                          <a:cs typeface="Times New Roman"/>
                        </a:rPr>
                        <a:t>Certain traits may be associated with different levels of performance </a:t>
                      </a:r>
                      <a:r>
                        <a:rPr lang="en-GB" sz="1600" dirty="0">
                          <a:solidFill>
                            <a:srgbClr val="002060"/>
                          </a:solidFill>
                          <a:latin typeface="+mn-lt"/>
                        </a:rPr>
                        <a:t>over the course of healthcare education</a:t>
                      </a:r>
                      <a:r>
                        <a:rPr lang="en-GB" sz="1600" baseline="0" dirty="0">
                          <a:solidFill>
                            <a:srgbClr val="002060"/>
                          </a:solidFill>
                          <a:latin typeface="+mn-lt"/>
                        </a:rPr>
                        <a:t> (e.g. conscientiousness and pre-/clinical performance)</a:t>
                      </a:r>
                      <a:endParaRPr lang="en-GB" sz="1600" dirty="0">
                        <a:solidFill>
                          <a:srgbClr val="002060"/>
                        </a:solidFill>
                        <a:latin typeface="+mn-lt"/>
                      </a:endParaRPr>
                    </a:p>
                  </a:txBody>
                  <a:tcPr marL="91435" marR="91435" marT="45719" marB="45719"/>
                </a:tc>
                <a:extLst>
                  <a:ext uri="{0D108BD9-81ED-4DB2-BD59-A6C34878D82A}">
                    <a16:rowId xmlns:a16="http://schemas.microsoft.com/office/drawing/2014/main" val="10002"/>
                  </a:ext>
                </a:extLst>
              </a:tr>
              <a:tr h="16155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02060"/>
                          </a:solidFill>
                          <a:latin typeface="+mn-lt"/>
                        </a:rPr>
                        <a:t>Traits linked to performance: </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GB" sz="1600" dirty="0">
                          <a:solidFill>
                            <a:srgbClr val="002060"/>
                          </a:solidFill>
                          <a:latin typeface="+mn-lt"/>
                        </a:rPr>
                        <a:t>Empathy and motivation</a:t>
                      </a:r>
                      <a:r>
                        <a:rPr lang="en-GB" sz="1600" baseline="0" dirty="0">
                          <a:solidFill>
                            <a:srgbClr val="002060"/>
                          </a:solidFill>
                          <a:latin typeface="+mn-lt"/>
                        </a:rPr>
                        <a:t> </a:t>
                      </a:r>
                      <a:r>
                        <a:rPr lang="en-GB" sz="1600" baseline="0" dirty="0">
                          <a:solidFill>
                            <a:srgbClr val="002060"/>
                          </a:solidFill>
                          <a:latin typeface="+mn-lt"/>
                          <a:sym typeface="Wingdings" pitchFamily="2" charset="2"/>
                        </a:rPr>
                        <a:t> </a:t>
                      </a:r>
                      <a:r>
                        <a:rPr lang="en-GB" sz="1600" baseline="0" dirty="0">
                          <a:solidFill>
                            <a:srgbClr val="002060"/>
                          </a:solidFill>
                          <a:latin typeface="+mn-lt"/>
                        </a:rPr>
                        <a:t>positive </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GB" sz="1600" baseline="0" dirty="0">
                          <a:solidFill>
                            <a:srgbClr val="002060"/>
                          </a:solidFill>
                          <a:latin typeface="+mn-lt"/>
                        </a:rPr>
                        <a:t>‘Dysfunctional’ personality </a:t>
                      </a:r>
                      <a:r>
                        <a:rPr lang="en-GB" sz="1600" baseline="0" dirty="0">
                          <a:solidFill>
                            <a:srgbClr val="002060"/>
                          </a:solidFill>
                          <a:latin typeface="+mn-lt"/>
                          <a:sym typeface="Wingdings" pitchFamily="2" charset="2"/>
                        </a:rPr>
                        <a:t> </a:t>
                      </a:r>
                      <a:r>
                        <a:rPr lang="en-GB" sz="1600" baseline="0" dirty="0">
                          <a:solidFill>
                            <a:srgbClr val="002060"/>
                          </a:solidFill>
                          <a:latin typeface="+mn-lt"/>
                        </a:rPr>
                        <a:t>negative </a:t>
                      </a:r>
                      <a:endParaRPr lang="en-GB" sz="1600" dirty="0">
                        <a:solidFill>
                          <a:srgbClr val="002060"/>
                        </a:solidFill>
                        <a:latin typeface="+mn-lt"/>
                      </a:endParaRPr>
                    </a:p>
                  </a:txBody>
                  <a:tcPr marL="91435" marR="91435" marT="45719" marB="45719"/>
                </a:tc>
                <a:tc>
                  <a:txBody>
                    <a:bodyPr/>
                    <a:lstStyle/>
                    <a:p>
                      <a:r>
                        <a:rPr lang="en-GB" sz="1600" dirty="0">
                          <a:solidFill>
                            <a:srgbClr val="002060"/>
                          </a:solidFill>
                          <a:latin typeface="+mn-lt"/>
                        </a:rPr>
                        <a:t>Could lead to a reduction in </a:t>
                      </a:r>
                      <a:r>
                        <a:rPr lang="en-GB" sz="1600" baseline="0" dirty="0">
                          <a:solidFill>
                            <a:srgbClr val="002060"/>
                          </a:solidFill>
                          <a:latin typeface="+mn-lt"/>
                        </a:rPr>
                        <a:t>the </a:t>
                      </a:r>
                      <a:r>
                        <a:rPr lang="en-GB" sz="1600" dirty="0">
                          <a:solidFill>
                            <a:srgbClr val="002060"/>
                          </a:solidFill>
                          <a:latin typeface="+mn-lt"/>
                        </a:rPr>
                        <a:t>diversity</a:t>
                      </a:r>
                      <a:r>
                        <a:rPr lang="en-GB" sz="1600" baseline="0" dirty="0">
                          <a:solidFill>
                            <a:srgbClr val="002060"/>
                          </a:solidFill>
                          <a:latin typeface="+mn-lt"/>
                        </a:rPr>
                        <a:t> of personalities amongst medical students </a:t>
                      </a:r>
                      <a:endParaRPr lang="en-GB" sz="1600" dirty="0">
                        <a:solidFill>
                          <a:srgbClr val="002060"/>
                        </a:solidFill>
                        <a:latin typeface="+mn-lt"/>
                      </a:endParaRPr>
                    </a:p>
                  </a:txBody>
                  <a:tcPr marL="91435" marR="91435" marT="45719" marB="45719"/>
                </a:tc>
                <a:extLst>
                  <a:ext uri="{0D108BD9-81ED-4DB2-BD59-A6C34878D82A}">
                    <a16:rowId xmlns:a16="http://schemas.microsoft.com/office/drawing/2014/main" val="10003"/>
                  </a:ext>
                </a:extLst>
              </a:tr>
              <a:tr h="822925">
                <a:tc>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GB" sz="1600" dirty="0">
                        <a:solidFill>
                          <a:srgbClr val="002060"/>
                        </a:solidFill>
                        <a:latin typeface="+mn-lt"/>
                      </a:endParaRPr>
                    </a:p>
                  </a:txBody>
                  <a:tcPr marL="91435" marR="91435" marT="45719" marB="45719"/>
                </a:tc>
                <a:tc>
                  <a:txBody>
                    <a:bodyPr/>
                    <a:lstStyle/>
                    <a:p>
                      <a:r>
                        <a:rPr lang="en-GB" sz="1600" dirty="0">
                          <a:solidFill>
                            <a:srgbClr val="002060"/>
                          </a:solidFill>
                          <a:latin typeface="+mn-lt"/>
                        </a:rPr>
                        <a:t>Insufficient</a:t>
                      </a:r>
                      <a:r>
                        <a:rPr lang="en-GB" sz="1600" baseline="0" dirty="0">
                          <a:solidFill>
                            <a:srgbClr val="002060"/>
                          </a:solidFill>
                          <a:latin typeface="+mn-lt"/>
                        </a:rPr>
                        <a:t> evidence to support use of EI in selection at present</a:t>
                      </a:r>
                      <a:endParaRPr lang="en-GB" sz="1600" dirty="0">
                        <a:solidFill>
                          <a:srgbClr val="002060"/>
                        </a:solidFill>
                        <a:latin typeface="+mn-lt"/>
                      </a:endParaRPr>
                    </a:p>
                  </a:txBody>
                  <a:tcPr marL="91435" marR="91435" marT="45719" marB="45719"/>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0121208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a:xfrm>
            <a:off x="400050" y="-19050"/>
            <a:ext cx="8351838" cy="850900"/>
          </a:xfrm>
          <a:solidFill>
            <a:schemeClr val="bg1"/>
          </a:solidFill>
        </p:spPr>
        <p:txBody>
          <a:bodyPr>
            <a:normAutofit/>
          </a:bodyPr>
          <a:lstStyle/>
          <a:p>
            <a:pPr algn="ctr" eaLnBrk="1" hangingPunct="1"/>
            <a:r>
              <a:rPr lang="en-US" altLang="en-US" sz="3200" dirty="0" smtClean="0">
                <a:latin typeface="Gill Sans MT" pitchFamily="34" charset="0"/>
                <a:ea typeface="ＭＳ Ｐゴシック" pitchFamily="34" charset="-128"/>
                <a:cs typeface="Arial" pitchFamily="34" charset="0"/>
              </a:rPr>
              <a:t>Situational </a:t>
            </a:r>
            <a:r>
              <a:rPr lang="en-US" altLang="en-US" sz="3200" dirty="0" err="1" smtClean="0">
                <a:latin typeface="Gill Sans MT" pitchFamily="34" charset="0"/>
                <a:ea typeface="ＭＳ Ｐゴシック" pitchFamily="34" charset="-128"/>
                <a:cs typeface="Arial" pitchFamily="34" charset="0"/>
              </a:rPr>
              <a:t>Judg</a:t>
            </a:r>
            <a:r>
              <a:rPr lang="en-GB" altLang="en-US" sz="3200" dirty="0" smtClean="0">
                <a:latin typeface="Gill Sans MT" pitchFamily="34" charset="0"/>
                <a:ea typeface="ＭＳ Ｐゴシック" pitchFamily="34" charset="-128"/>
                <a:cs typeface="Arial" pitchFamily="34" charset="0"/>
              </a:rPr>
              <a:t>e</a:t>
            </a:r>
            <a:r>
              <a:rPr lang="en-US" altLang="en-US" sz="3200" dirty="0" err="1" smtClean="0">
                <a:latin typeface="Gill Sans MT" pitchFamily="34" charset="0"/>
                <a:ea typeface="ＭＳ Ｐゴシック" pitchFamily="34" charset="-128"/>
                <a:cs typeface="Arial" pitchFamily="34" charset="0"/>
              </a:rPr>
              <a:t>ment</a:t>
            </a:r>
            <a:r>
              <a:rPr lang="en-US" altLang="en-US" sz="3200" dirty="0" smtClean="0">
                <a:latin typeface="Gill Sans MT" pitchFamily="34" charset="0"/>
                <a:ea typeface="ＭＳ Ｐゴシック" pitchFamily="34" charset="-128"/>
                <a:cs typeface="Arial" pitchFamily="34" charset="0"/>
              </a:rPr>
              <a:t> Tests (SJTs)</a:t>
            </a:r>
          </a:p>
        </p:txBody>
      </p:sp>
      <p:sp>
        <p:nvSpPr>
          <p:cNvPr id="3" name="Text Placeholder 2"/>
          <p:cNvSpPr>
            <a:spLocks noGrp="1"/>
          </p:cNvSpPr>
          <p:nvPr>
            <p:ph type="body" sz="quarter" idx="10"/>
          </p:nvPr>
        </p:nvSpPr>
        <p:spPr>
          <a:xfrm>
            <a:off x="179388" y="692150"/>
            <a:ext cx="8964612" cy="4878388"/>
          </a:xfrm>
        </p:spPr>
        <p:txBody>
          <a:bodyPr>
            <a:normAutofit/>
          </a:bodyPr>
          <a:lstStyle/>
          <a:p>
            <a:pPr marL="274320" indent="-274320" eaLnBrk="1" fontAlgn="auto" hangingPunct="1">
              <a:spcAft>
                <a:spcPts val="0"/>
              </a:spcAft>
              <a:buFont typeface="Wingdings 3"/>
              <a:buChar char=""/>
              <a:defRPr/>
            </a:pPr>
            <a:r>
              <a:rPr lang="en-GB" sz="2000" dirty="0">
                <a:latin typeface="+mn-lt"/>
              </a:rPr>
              <a:t>High quality research, including meta-analyses/systematic reviews</a:t>
            </a:r>
          </a:p>
          <a:p>
            <a:pPr marL="0" indent="0" eaLnBrk="1" fontAlgn="auto" hangingPunct="1">
              <a:spcAft>
                <a:spcPts val="0"/>
              </a:spcAft>
              <a:buFont typeface="Wingdings 3"/>
              <a:buNone/>
              <a:defRPr/>
            </a:pPr>
            <a:endParaRPr lang="en-GB" sz="2000" dirty="0">
              <a:latin typeface="+mn-lt"/>
            </a:endParaRPr>
          </a:p>
          <a:p>
            <a:pPr marL="274320" indent="-274320" eaLnBrk="1" fontAlgn="auto" hangingPunct="1">
              <a:spcAft>
                <a:spcPts val="0"/>
              </a:spcAft>
              <a:buFont typeface="Wingdings 3"/>
              <a:buChar char=""/>
              <a:defRPr/>
            </a:pPr>
            <a:endParaRPr lang="en-GB" sz="1800" dirty="0"/>
          </a:p>
          <a:p>
            <a:pPr marL="274320" indent="-274320" eaLnBrk="1" fontAlgn="auto" hangingPunct="1">
              <a:spcAft>
                <a:spcPts val="0"/>
              </a:spcAft>
              <a:buFont typeface="Wingdings 3"/>
              <a:buChar char=""/>
              <a:defRPr/>
            </a:pPr>
            <a:endParaRPr lang="en-GB" sz="2000" dirty="0"/>
          </a:p>
          <a:p>
            <a:pPr marL="0" indent="0" eaLnBrk="1" fontAlgn="auto" hangingPunct="1">
              <a:spcAft>
                <a:spcPts val="0"/>
              </a:spcAft>
              <a:buFont typeface="Arial" pitchFamily="34" charset="0"/>
              <a:buNone/>
              <a:defRPr/>
            </a:pPr>
            <a:endParaRPr lang="en-GB" dirty="0"/>
          </a:p>
          <a:p>
            <a:pPr marL="0" indent="0" eaLnBrk="1" fontAlgn="auto" hangingPunct="1">
              <a:spcAft>
                <a:spcPts val="0"/>
              </a:spcAft>
              <a:buFont typeface="Arial" pitchFamily="34" charset="0"/>
              <a:buNone/>
              <a:defRPr/>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003515227"/>
              </p:ext>
            </p:extLst>
          </p:nvPr>
        </p:nvGraphicFramePr>
        <p:xfrm>
          <a:off x="611560" y="1340768"/>
          <a:ext cx="7920682" cy="4767501"/>
        </p:xfrm>
        <a:graphic>
          <a:graphicData uri="http://schemas.openxmlformats.org/drawingml/2006/table">
            <a:tbl>
              <a:tblPr firstRow="1" bandRow="1">
                <a:tableStyleId>{5C22544A-7EE6-4342-B048-85BDC9FD1C3A}</a:tableStyleId>
              </a:tblPr>
              <a:tblGrid>
                <a:gridCol w="3889617">
                  <a:extLst>
                    <a:ext uri="{9D8B030D-6E8A-4147-A177-3AD203B41FA5}">
                      <a16:colId xmlns:a16="http://schemas.microsoft.com/office/drawing/2014/main" val="20000"/>
                    </a:ext>
                  </a:extLst>
                </a:gridCol>
                <a:gridCol w="4031065">
                  <a:extLst>
                    <a:ext uri="{9D8B030D-6E8A-4147-A177-3AD203B41FA5}">
                      <a16:colId xmlns:a16="http://schemas.microsoft.com/office/drawing/2014/main" val="20001"/>
                    </a:ext>
                  </a:extLst>
                </a:gridCol>
              </a:tblGrid>
              <a:tr h="251889">
                <a:tc>
                  <a:txBody>
                    <a:bodyPr/>
                    <a:lstStyle/>
                    <a:p>
                      <a:r>
                        <a:rPr lang="en-GB" sz="1400" dirty="0"/>
                        <a:t>Strengths</a:t>
                      </a:r>
                    </a:p>
                  </a:txBody>
                  <a:tcPr marL="91436" marR="91436" marT="45726" marB="45726"/>
                </a:tc>
                <a:tc>
                  <a:txBody>
                    <a:bodyPr/>
                    <a:lstStyle/>
                    <a:p>
                      <a:r>
                        <a:rPr lang="en-GB" sz="1400" dirty="0"/>
                        <a:t>Limitations</a:t>
                      </a:r>
                    </a:p>
                  </a:txBody>
                  <a:tcPr marL="91436" marR="91436" marT="45726" marB="45726"/>
                </a:tc>
                <a:extLst>
                  <a:ext uri="{0D108BD9-81ED-4DB2-BD59-A6C34878D82A}">
                    <a16:rowId xmlns:a16="http://schemas.microsoft.com/office/drawing/2014/main" val="10000"/>
                  </a:ext>
                </a:extLst>
              </a:tr>
              <a:tr h="775309">
                <a:tc>
                  <a:txBody>
                    <a:bodyPr/>
                    <a:lstStyle/>
                    <a:p>
                      <a:r>
                        <a:rPr lang="en-GB" sz="1400" dirty="0">
                          <a:solidFill>
                            <a:srgbClr val="002060"/>
                          </a:solidFill>
                          <a:latin typeface="+mn-lt"/>
                        </a:rPr>
                        <a:t>An increasingly popular method of assessment</a:t>
                      </a:r>
                      <a:r>
                        <a:rPr lang="en-GB" sz="1400" baseline="0" dirty="0">
                          <a:solidFill>
                            <a:srgbClr val="002060"/>
                          </a:solidFill>
                          <a:latin typeface="+mn-lt"/>
                        </a:rPr>
                        <a:t> </a:t>
                      </a:r>
                      <a:r>
                        <a:rPr lang="en-GB" sz="1400" dirty="0">
                          <a:solidFill>
                            <a:srgbClr val="002060"/>
                          </a:solidFill>
                          <a:latin typeface="+mn-lt"/>
                        </a:rPr>
                        <a:t>in healthcare</a:t>
                      </a:r>
                    </a:p>
                  </a:txBody>
                  <a:tcPr marL="91436" marR="91436" marT="45726" marB="45726"/>
                </a:tc>
                <a:tc>
                  <a:txBody>
                    <a:bodyPr/>
                    <a:lstStyle/>
                    <a:p>
                      <a:r>
                        <a:rPr lang="en-GB" sz="1400" dirty="0">
                          <a:solidFill>
                            <a:srgbClr val="002060"/>
                          </a:solidFill>
                          <a:latin typeface="+mn-lt"/>
                        </a:rPr>
                        <a:t>Method of construction &amp; </a:t>
                      </a:r>
                      <a:r>
                        <a:rPr lang="en-GB" sz="1400" baseline="0" dirty="0">
                          <a:solidFill>
                            <a:srgbClr val="002060"/>
                          </a:solidFill>
                          <a:latin typeface="+mn-lt"/>
                        </a:rPr>
                        <a:t>response instructions may affect validity </a:t>
                      </a:r>
                      <a:endParaRPr lang="en-GB" sz="1400" dirty="0">
                        <a:solidFill>
                          <a:srgbClr val="002060"/>
                        </a:solidFill>
                        <a:latin typeface="+mn-lt"/>
                      </a:endParaRPr>
                    </a:p>
                  </a:txBody>
                  <a:tcPr marL="91436" marR="91436" marT="45726" marB="45726"/>
                </a:tc>
                <a:extLst>
                  <a:ext uri="{0D108BD9-81ED-4DB2-BD59-A6C34878D82A}">
                    <a16:rowId xmlns:a16="http://schemas.microsoft.com/office/drawing/2014/main" val="10001"/>
                  </a:ext>
                </a:extLst>
              </a:tr>
              <a:tr h="1008112">
                <a:tc>
                  <a:txBody>
                    <a:bodyPr/>
                    <a:lstStyle/>
                    <a:p>
                      <a:r>
                        <a:rPr lang="en-GB" sz="1400" dirty="0">
                          <a:solidFill>
                            <a:srgbClr val="002060"/>
                          </a:solidFill>
                          <a:latin typeface="+mn-lt"/>
                        </a:rPr>
                        <a:t>Strong predictor</a:t>
                      </a:r>
                      <a:r>
                        <a:rPr lang="en-GB" sz="1400" baseline="0" dirty="0">
                          <a:solidFill>
                            <a:srgbClr val="002060"/>
                          </a:solidFill>
                          <a:latin typeface="+mn-lt"/>
                        </a:rPr>
                        <a:t> of job performance; also predicts performance </a:t>
                      </a:r>
                      <a:r>
                        <a:rPr lang="en-GB" sz="1400" i="1" baseline="0" dirty="0">
                          <a:solidFill>
                            <a:srgbClr val="002060"/>
                          </a:solidFill>
                          <a:latin typeface="+mn-lt"/>
                        </a:rPr>
                        <a:t>above</a:t>
                      </a:r>
                      <a:r>
                        <a:rPr lang="en-GB" sz="1400" baseline="0" dirty="0">
                          <a:solidFill>
                            <a:srgbClr val="002060"/>
                          </a:solidFill>
                          <a:latin typeface="+mn-lt"/>
                        </a:rPr>
                        <a:t> cognitive ability &amp; personality tests </a:t>
                      </a:r>
                      <a:endParaRPr lang="en-GB" sz="1400" dirty="0">
                        <a:solidFill>
                          <a:srgbClr val="002060"/>
                        </a:solidFill>
                        <a:latin typeface="+mn-lt"/>
                      </a:endParaRPr>
                    </a:p>
                  </a:txBody>
                  <a:tcPr marL="91436" marR="91436" marT="45726" marB="45726"/>
                </a:tc>
                <a:tc>
                  <a:txBody>
                    <a:bodyPr/>
                    <a:lstStyle/>
                    <a:p>
                      <a:r>
                        <a:rPr lang="en-GB" sz="1400" dirty="0">
                          <a:solidFill>
                            <a:srgbClr val="002060"/>
                          </a:solidFill>
                          <a:latin typeface="+mn-lt"/>
                        </a:rPr>
                        <a:t>Mode of administration may affect candidate reactions (e.g. computer-based vs. video-based)</a:t>
                      </a:r>
                      <a:r>
                        <a:rPr lang="en-GB" sz="1400" baseline="0" dirty="0">
                          <a:solidFill>
                            <a:srgbClr val="002060"/>
                          </a:solidFill>
                          <a:latin typeface="+mn-lt"/>
                        </a:rPr>
                        <a:t> </a:t>
                      </a:r>
                      <a:endParaRPr lang="en-GB" sz="1400" dirty="0">
                        <a:solidFill>
                          <a:srgbClr val="002060"/>
                        </a:solidFill>
                        <a:latin typeface="+mn-lt"/>
                      </a:endParaRPr>
                    </a:p>
                  </a:txBody>
                  <a:tcPr marL="91436" marR="91436" marT="45726" marB="45726"/>
                </a:tc>
                <a:extLst>
                  <a:ext uri="{0D108BD9-81ED-4DB2-BD59-A6C34878D82A}">
                    <a16:rowId xmlns:a16="http://schemas.microsoft.com/office/drawing/2014/main" val="10002"/>
                  </a:ext>
                </a:extLst>
              </a:tr>
              <a:tr h="792088">
                <a:tc>
                  <a:txBody>
                    <a:bodyPr/>
                    <a:lstStyle/>
                    <a:p>
                      <a:r>
                        <a:rPr lang="en-GB" sz="1400" dirty="0">
                          <a:solidFill>
                            <a:srgbClr val="002060"/>
                          </a:solidFill>
                          <a:latin typeface="+mn-lt"/>
                        </a:rPr>
                        <a:t>Positive candidate reactions </a:t>
                      </a:r>
                    </a:p>
                  </a:txBody>
                  <a:tcPr marL="91436" marR="91436"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2060"/>
                          </a:solidFill>
                          <a:latin typeface="+mn-lt"/>
                        </a:rPr>
                        <a:t>Some item types may be more susceptible to faking, practice &amp; coaching effects than others </a:t>
                      </a:r>
                    </a:p>
                  </a:txBody>
                  <a:tcPr marL="91436" marR="91436" marT="45726" marB="45726"/>
                </a:tc>
                <a:extLst>
                  <a:ext uri="{0D108BD9-81ED-4DB2-BD59-A6C34878D82A}">
                    <a16:rowId xmlns:a16="http://schemas.microsoft.com/office/drawing/2014/main" val="10003"/>
                  </a:ext>
                </a:extLst>
              </a:tr>
              <a:tr h="648072">
                <a:tc>
                  <a:txBody>
                    <a:bodyPr/>
                    <a:lstStyle/>
                    <a:p>
                      <a:r>
                        <a:rPr lang="en-GB" sz="1400" dirty="0">
                          <a:solidFill>
                            <a:srgbClr val="002060"/>
                          </a:solidFill>
                          <a:latin typeface="+mn-lt"/>
                        </a:rPr>
                        <a:t>Evidence that coaching does not significantly impact on validity</a:t>
                      </a:r>
                    </a:p>
                  </a:txBody>
                  <a:tcPr marL="91436" marR="91436"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2060"/>
                          </a:solidFill>
                          <a:latin typeface="+mn-lt"/>
                        </a:rPr>
                        <a:t>Requires expertise to design effectively</a:t>
                      </a:r>
                    </a:p>
                  </a:txBody>
                  <a:tcPr marL="91436" marR="91436" marT="45726" marB="45726"/>
                </a:tc>
                <a:extLst>
                  <a:ext uri="{0D108BD9-81ED-4DB2-BD59-A6C34878D82A}">
                    <a16:rowId xmlns:a16="http://schemas.microsoft.com/office/drawing/2014/main" val="10004"/>
                  </a:ext>
                </a:extLst>
              </a:tr>
              <a:tr h="619554">
                <a:tc>
                  <a:txBody>
                    <a:bodyPr/>
                    <a:lstStyle/>
                    <a:p>
                      <a:r>
                        <a:rPr lang="en-GB" sz="1400" dirty="0">
                          <a:solidFill>
                            <a:srgbClr val="002060"/>
                          </a:solidFill>
                          <a:latin typeface="+mn-lt"/>
                        </a:rPr>
                        <a:t>Reliable </a:t>
                      </a:r>
                      <a:r>
                        <a:rPr lang="en-GB" sz="1400" baseline="0" dirty="0">
                          <a:solidFill>
                            <a:srgbClr val="002060"/>
                          </a:solidFill>
                          <a:latin typeface="+mn-lt"/>
                        </a:rPr>
                        <a:t>method of assessment with low </a:t>
                      </a:r>
                      <a:r>
                        <a:rPr lang="en-GB" sz="1400" baseline="0" dirty="0" smtClean="0">
                          <a:solidFill>
                            <a:srgbClr val="002060"/>
                          </a:solidFill>
                          <a:latin typeface="+mn-lt"/>
                        </a:rPr>
                        <a:t>adverse </a:t>
                      </a:r>
                      <a:r>
                        <a:rPr lang="en-GB" sz="1400" baseline="0" dirty="0">
                          <a:solidFill>
                            <a:srgbClr val="002060"/>
                          </a:solidFill>
                          <a:latin typeface="+mn-lt"/>
                        </a:rPr>
                        <a:t>impact to minorities </a:t>
                      </a:r>
                      <a:endParaRPr lang="en-GB" sz="1400" dirty="0">
                        <a:solidFill>
                          <a:srgbClr val="002060"/>
                        </a:solidFill>
                        <a:latin typeface="+mn-lt"/>
                      </a:endParaRPr>
                    </a:p>
                  </a:txBody>
                  <a:tcPr marL="91436" marR="91436" marT="45726" marB="45726"/>
                </a:tc>
                <a:tc>
                  <a:txBody>
                    <a:bodyPr/>
                    <a:lstStyle/>
                    <a:p>
                      <a:endParaRPr lang="en-GB" sz="1400" dirty="0">
                        <a:solidFill>
                          <a:srgbClr val="002060"/>
                        </a:solidFill>
                        <a:latin typeface="+mn-lt"/>
                      </a:endParaRPr>
                    </a:p>
                  </a:txBody>
                  <a:tcPr marL="91436" marR="91436" marT="45726" marB="45726"/>
                </a:tc>
                <a:extLst>
                  <a:ext uri="{0D108BD9-81ED-4DB2-BD59-A6C34878D82A}">
                    <a16:rowId xmlns:a16="http://schemas.microsoft.com/office/drawing/2014/main" val="10005"/>
                  </a:ext>
                </a:extLst>
              </a:tr>
              <a:tr h="619554">
                <a:tc>
                  <a:txBody>
                    <a:bodyPr/>
                    <a:lstStyle/>
                    <a:p>
                      <a:r>
                        <a:rPr kumimoji="0" lang="en-GB" sz="1400" kern="1200" baseline="0" dirty="0" smtClean="0">
                          <a:solidFill>
                            <a:srgbClr val="002060"/>
                          </a:solidFill>
                          <a:latin typeface="+mn-lt"/>
                          <a:ea typeface="+mn-ea"/>
                          <a:cs typeface="+mn-cs"/>
                        </a:rPr>
                        <a:t>more predictive at the lower end of a scoring distribution</a:t>
                      </a:r>
                      <a:endParaRPr kumimoji="0" lang="en-GB" sz="1400" kern="1200" baseline="0" dirty="0">
                        <a:solidFill>
                          <a:srgbClr val="002060"/>
                        </a:solidFill>
                        <a:latin typeface="+mn-lt"/>
                        <a:ea typeface="+mn-ea"/>
                        <a:cs typeface="+mn-cs"/>
                      </a:endParaRPr>
                    </a:p>
                  </a:txBody>
                  <a:tcPr marL="91436" marR="91436" marT="45726" marB="45726"/>
                </a:tc>
                <a:tc>
                  <a:txBody>
                    <a:bodyPr/>
                    <a:lstStyle/>
                    <a:p>
                      <a:r>
                        <a:rPr lang="en-GB" sz="1400" dirty="0" smtClean="0">
                          <a:solidFill>
                            <a:srgbClr val="002060"/>
                          </a:solidFill>
                          <a:latin typeface="+mn-lt"/>
                        </a:rPr>
                        <a:t>Maybe</a:t>
                      </a:r>
                      <a:r>
                        <a:rPr lang="en-GB" sz="1400" baseline="0" dirty="0" smtClean="0">
                          <a:solidFill>
                            <a:srgbClr val="002060"/>
                          </a:solidFill>
                          <a:latin typeface="+mn-lt"/>
                        </a:rPr>
                        <a:t> b</a:t>
                      </a:r>
                      <a:r>
                        <a:rPr lang="en-GB" sz="1400" dirty="0" smtClean="0">
                          <a:solidFill>
                            <a:srgbClr val="002060"/>
                          </a:solidFill>
                          <a:latin typeface="+mn-lt"/>
                        </a:rPr>
                        <a:t>etter used to “select out” candidates</a:t>
                      </a:r>
                      <a:endParaRPr lang="en-GB" sz="1400" dirty="0">
                        <a:solidFill>
                          <a:srgbClr val="002060"/>
                        </a:solidFill>
                        <a:latin typeface="+mn-lt"/>
                      </a:endParaRPr>
                    </a:p>
                  </a:txBody>
                  <a:tcPr marL="91436" marR="91436" marT="45726" marB="45726"/>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2687435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a:xfrm>
            <a:off x="390525" y="115888"/>
            <a:ext cx="8753475" cy="635000"/>
          </a:xfrm>
          <a:solidFill>
            <a:schemeClr val="bg1"/>
          </a:solidFill>
        </p:spPr>
        <p:txBody>
          <a:bodyPr>
            <a:noAutofit/>
          </a:bodyPr>
          <a:lstStyle/>
          <a:p>
            <a:pPr algn="ctr" eaLnBrk="1" hangingPunct="1"/>
            <a:r>
              <a:rPr lang="en-US" altLang="en-US" sz="3200" dirty="0" smtClean="0">
                <a:latin typeface="Gill Sans MT" pitchFamily="34" charset="0"/>
                <a:ea typeface="ＭＳ Ｐゴシック" pitchFamily="34" charset="-128"/>
                <a:cs typeface="Arial" pitchFamily="34" charset="0"/>
              </a:rPr>
              <a:t>Interviews</a:t>
            </a:r>
            <a:r>
              <a:rPr lang="en-GB" altLang="en-US" sz="3200" dirty="0" smtClean="0">
                <a:latin typeface="Gill Sans MT" pitchFamily="34" charset="0"/>
                <a:ea typeface="ＭＳ Ｐゴシック" pitchFamily="34" charset="-128"/>
                <a:cs typeface="Arial" pitchFamily="34" charset="0"/>
              </a:rPr>
              <a:t> &amp; Multiple Mini Interviews (MMIs)</a:t>
            </a:r>
            <a:endParaRPr lang="en-US" altLang="en-US" sz="3200" dirty="0" smtClean="0">
              <a:latin typeface="Gill Sans MT" pitchFamily="34" charset="0"/>
              <a:ea typeface="ＭＳ Ｐゴシック" pitchFamily="34" charset="-128"/>
              <a:cs typeface="Arial" pitchFamily="34" charset="0"/>
            </a:endParaRPr>
          </a:p>
        </p:txBody>
      </p:sp>
      <p:sp>
        <p:nvSpPr>
          <p:cNvPr id="3" name="Text Placeholder 2"/>
          <p:cNvSpPr>
            <a:spLocks noGrp="1"/>
          </p:cNvSpPr>
          <p:nvPr>
            <p:ph type="body" sz="quarter" idx="10"/>
          </p:nvPr>
        </p:nvSpPr>
        <p:spPr>
          <a:xfrm>
            <a:off x="390525" y="750888"/>
            <a:ext cx="8496300" cy="1368425"/>
          </a:xfrm>
        </p:spPr>
        <p:txBody>
          <a:bodyPr>
            <a:normAutofit lnSpcReduction="10000"/>
          </a:bodyPr>
          <a:lstStyle/>
          <a:p>
            <a:pPr marL="274320" indent="-274320" eaLnBrk="1" fontAlgn="auto" hangingPunct="1">
              <a:spcAft>
                <a:spcPts val="0"/>
              </a:spcAft>
              <a:buFont typeface="Wingdings 3"/>
              <a:buChar char=""/>
              <a:defRPr/>
            </a:pPr>
            <a:r>
              <a:rPr lang="en-GB" sz="2000" dirty="0">
                <a:latin typeface="+mn-lt"/>
              </a:rPr>
              <a:t>Widely used for many years </a:t>
            </a:r>
          </a:p>
          <a:p>
            <a:pPr marL="274320" indent="-274320" eaLnBrk="1" fontAlgn="auto" hangingPunct="1">
              <a:spcAft>
                <a:spcPts val="0"/>
              </a:spcAft>
              <a:buFont typeface="Wingdings 3"/>
              <a:buChar char=""/>
              <a:defRPr/>
            </a:pPr>
            <a:r>
              <a:rPr lang="en-GB" sz="2000" dirty="0">
                <a:latin typeface="+mn-lt"/>
              </a:rPr>
              <a:t>Format varies widely – ‘traditional’, structured and MMI</a:t>
            </a:r>
          </a:p>
          <a:p>
            <a:pPr marL="274320" indent="-274320" eaLnBrk="1" fontAlgn="auto" hangingPunct="1">
              <a:spcAft>
                <a:spcPts val="0"/>
              </a:spcAft>
              <a:buFont typeface="Wingdings 3"/>
              <a:buChar char=""/>
              <a:defRPr/>
            </a:pPr>
            <a:r>
              <a:rPr lang="en-GB" sz="2000" dirty="0">
                <a:latin typeface="+mn-lt"/>
              </a:rPr>
              <a:t>MMI increasingly popular, but design &amp; implementation varies hugely</a:t>
            </a:r>
          </a:p>
          <a:p>
            <a:pPr marL="0" indent="0" eaLnBrk="1" fontAlgn="auto" hangingPunct="1">
              <a:spcAft>
                <a:spcPts val="0"/>
              </a:spcAft>
              <a:buFont typeface="Arial" pitchFamily="34" charset="0"/>
              <a:buNone/>
              <a:defRPr/>
            </a:pPr>
            <a:endParaRPr lang="en-GB" sz="2400" dirty="0"/>
          </a:p>
          <a:p>
            <a:pPr marL="0" indent="0" eaLnBrk="1" fontAlgn="auto" hangingPunct="1">
              <a:spcAft>
                <a:spcPts val="0"/>
              </a:spcAft>
              <a:buFont typeface="Arial" pitchFamily="34" charset="0"/>
              <a:buNone/>
              <a:defRPr/>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897398842"/>
              </p:ext>
            </p:extLst>
          </p:nvPr>
        </p:nvGraphicFramePr>
        <p:xfrm>
          <a:off x="341313" y="2060848"/>
          <a:ext cx="8545512" cy="4241422"/>
        </p:xfrm>
        <a:graphic>
          <a:graphicData uri="http://schemas.openxmlformats.org/drawingml/2006/table">
            <a:tbl>
              <a:tblPr firstRow="1" bandRow="1">
                <a:tableStyleId>{5C22544A-7EE6-4342-B048-85BDC9FD1C3A}</a:tableStyleId>
              </a:tblPr>
              <a:tblGrid>
                <a:gridCol w="4090160">
                  <a:extLst>
                    <a:ext uri="{9D8B030D-6E8A-4147-A177-3AD203B41FA5}">
                      <a16:colId xmlns:a16="http://schemas.microsoft.com/office/drawing/2014/main" val="20000"/>
                    </a:ext>
                  </a:extLst>
                </a:gridCol>
                <a:gridCol w="4455352">
                  <a:extLst>
                    <a:ext uri="{9D8B030D-6E8A-4147-A177-3AD203B41FA5}">
                      <a16:colId xmlns:a16="http://schemas.microsoft.com/office/drawing/2014/main" val="20001"/>
                    </a:ext>
                  </a:extLst>
                </a:gridCol>
              </a:tblGrid>
              <a:tr h="324613">
                <a:tc>
                  <a:txBody>
                    <a:bodyPr/>
                    <a:lstStyle/>
                    <a:p>
                      <a:r>
                        <a:rPr lang="en-GB" sz="1800" dirty="0"/>
                        <a:t>Strengths</a:t>
                      </a:r>
                    </a:p>
                  </a:txBody>
                  <a:tcPr marT="45731" marB="45731"/>
                </a:tc>
                <a:tc>
                  <a:txBody>
                    <a:bodyPr/>
                    <a:lstStyle/>
                    <a:p>
                      <a:r>
                        <a:rPr lang="en-GB" sz="1800" dirty="0"/>
                        <a:t>Limitations</a:t>
                      </a:r>
                    </a:p>
                  </a:txBody>
                  <a:tcPr marT="45731" marB="45731"/>
                </a:tc>
                <a:extLst>
                  <a:ext uri="{0D108BD9-81ED-4DB2-BD59-A6C34878D82A}">
                    <a16:rowId xmlns:a16="http://schemas.microsoft.com/office/drawing/2014/main" val="10000"/>
                  </a:ext>
                </a:extLst>
              </a:tr>
              <a:tr h="701069">
                <a:tc>
                  <a:txBody>
                    <a:bodyPr/>
                    <a:lstStyle/>
                    <a:p>
                      <a:r>
                        <a:rPr lang="en-GB" sz="1800" dirty="0">
                          <a:solidFill>
                            <a:srgbClr val="002060"/>
                          </a:solidFill>
                        </a:rPr>
                        <a:t>Means of assessing non-academic skills</a:t>
                      </a:r>
                    </a:p>
                  </a:txBody>
                  <a:tcPr marT="45731" marB="4573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2060"/>
                          </a:solidFill>
                        </a:rPr>
                        <a:t>Careful design is required to ensure good reliability</a:t>
                      </a:r>
                    </a:p>
                  </a:txBody>
                  <a:tcPr marT="45731" marB="45731"/>
                </a:tc>
                <a:extLst>
                  <a:ext uri="{0D108BD9-81ED-4DB2-BD59-A6C34878D82A}">
                    <a16:rowId xmlns:a16="http://schemas.microsoft.com/office/drawing/2014/main" val="10001"/>
                  </a:ext>
                </a:extLst>
              </a:tr>
              <a:tr h="7010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2060"/>
                          </a:solidFill>
                        </a:rPr>
                        <a:t>Good approach</a:t>
                      </a:r>
                      <a:r>
                        <a:rPr lang="en-GB" sz="1800" baseline="0" dirty="0">
                          <a:solidFill>
                            <a:srgbClr val="002060"/>
                          </a:solidFill>
                        </a:rPr>
                        <a:t> for some aspects, such as communication skills</a:t>
                      </a:r>
                      <a:endParaRPr lang="en-GB" sz="1800" dirty="0">
                        <a:solidFill>
                          <a:srgbClr val="002060"/>
                        </a:solidFill>
                      </a:endParaRPr>
                    </a:p>
                  </a:txBody>
                  <a:tcPr marT="45731" marB="45731"/>
                </a:tc>
                <a:tc>
                  <a:txBody>
                    <a:bodyPr/>
                    <a:lstStyle/>
                    <a:p>
                      <a:r>
                        <a:rPr lang="en-US" sz="1800" dirty="0">
                          <a:solidFill>
                            <a:srgbClr val="002060"/>
                          </a:solidFill>
                        </a:rPr>
                        <a:t>Potential for bias (gender, ethnicity, SES)</a:t>
                      </a:r>
                    </a:p>
                  </a:txBody>
                  <a:tcPr marT="45731" marB="45731"/>
                </a:tc>
                <a:extLst>
                  <a:ext uri="{0D108BD9-81ED-4DB2-BD59-A6C34878D82A}">
                    <a16:rowId xmlns:a16="http://schemas.microsoft.com/office/drawing/2014/main" val="10002"/>
                  </a:ext>
                </a:extLst>
              </a:tr>
              <a:tr h="461756">
                <a:tc>
                  <a:txBody>
                    <a:bodyPr/>
                    <a:lstStyle/>
                    <a:p>
                      <a:r>
                        <a:rPr lang="en-GB" sz="1800" dirty="0">
                          <a:solidFill>
                            <a:srgbClr val="002060"/>
                          </a:solidFill>
                        </a:rPr>
                        <a:t>High face validity</a:t>
                      </a:r>
                    </a:p>
                  </a:txBody>
                  <a:tcPr marT="45731" marB="45731"/>
                </a:tc>
                <a:tc>
                  <a:txBody>
                    <a:bodyPr/>
                    <a:lstStyle/>
                    <a:p>
                      <a:r>
                        <a:rPr lang="en-GB" sz="1800" dirty="0">
                          <a:solidFill>
                            <a:srgbClr val="002060"/>
                          </a:solidFill>
                        </a:rPr>
                        <a:t>Resource intensive</a:t>
                      </a:r>
                    </a:p>
                  </a:txBody>
                  <a:tcPr marT="45731" marB="45731"/>
                </a:tc>
                <a:extLst>
                  <a:ext uri="{0D108BD9-81ED-4DB2-BD59-A6C34878D82A}">
                    <a16:rowId xmlns:a16="http://schemas.microsoft.com/office/drawing/2014/main" val="10003"/>
                  </a:ext>
                </a:extLst>
              </a:tr>
              <a:tr h="1005873">
                <a:tc>
                  <a:txBody>
                    <a:bodyPr/>
                    <a:lstStyle/>
                    <a:p>
                      <a:r>
                        <a:rPr lang="en-GB" sz="1800" dirty="0">
                          <a:solidFill>
                            <a:srgbClr val="002060"/>
                          </a:solidFill>
                        </a:rPr>
                        <a:t>Some evidence they can be ranked effectively</a:t>
                      </a:r>
                    </a:p>
                  </a:txBody>
                  <a:tcPr marT="45731" marB="45731"/>
                </a:tc>
                <a:tc>
                  <a:txBody>
                    <a:bodyPr/>
                    <a:lstStyle/>
                    <a:p>
                      <a:r>
                        <a:rPr lang="en-GB" sz="1800" dirty="0">
                          <a:solidFill>
                            <a:srgbClr val="002060"/>
                          </a:solidFill>
                        </a:rPr>
                        <a:t>Rarely clear what content is actually</a:t>
                      </a:r>
                      <a:r>
                        <a:rPr lang="en-GB" sz="1800" baseline="0" dirty="0">
                          <a:solidFill>
                            <a:srgbClr val="002060"/>
                          </a:solidFill>
                        </a:rPr>
                        <a:t> assessed within a composite total score, especially with MMIs</a:t>
                      </a:r>
                      <a:endParaRPr lang="en-GB" sz="1800" dirty="0">
                        <a:solidFill>
                          <a:srgbClr val="002060"/>
                        </a:solidFill>
                      </a:endParaRPr>
                    </a:p>
                  </a:txBody>
                  <a:tcPr marT="45731" marB="45731"/>
                </a:tc>
                <a:extLst>
                  <a:ext uri="{0D108BD9-81ED-4DB2-BD59-A6C34878D82A}">
                    <a16:rowId xmlns:a16="http://schemas.microsoft.com/office/drawing/2014/main" val="10004"/>
                  </a:ext>
                </a:extLst>
              </a:tr>
              <a:tr h="1005873">
                <a:tc>
                  <a:txBody>
                    <a:bodyPr/>
                    <a:lstStyle/>
                    <a:p>
                      <a:r>
                        <a:rPr lang="en-GB" sz="1800" dirty="0" smtClean="0">
                          <a:solidFill>
                            <a:srgbClr val="002060"/>
                          </a:solidFill>
                        </a:rPr>
                        <a:t>May help </a:t>
                      </a:r>
                      <a:r>
                        <a:rPr lang="en-GB" sz="1800" dirty="0">
                          <a:solidFill>
                            <a:srgbClr val="002060"/>
                          </a:solidFill>
                        </a:rPr>
                        <a:t>screen out ‘unsuitable’ entrants</a:t>
                      </a:r>
                    </a:p>
                  </a:txBody>
                  <a:tcPr marT="45731" marB="45731"/>
                </a:tc>
                <a:tc>
                  <a:txBody>
                    <a:bodyPr/>
                    <a:lstStyle/>
                    <a:p>
                      <a:r>
                        <a:rPr lang="en-GB" sz="1800" dirty="0">
                          <a:solidFill>
                            <a:srgbClr val="002060"/>
                          </a:solidFill>
                        </a:rPr>
                        <a:t>Historically little evidence of predictive validity,</a:t>
                      </a:r>
                      <a:r>
                        <a:rPr lang="en-GB" sz="1800" baseline="0" dirty="0">
                          <a:solidFill>
                            <a:srgbClr val="002060"/>
                          </a:solidFill>
                        </a:rPr>
                        <a:t> though changing as interviews become more structured</a:t>
                      </a:r>
                      <a:endParaRPr lang="en-GB" sz="1800" dirty="0">
                        <a:solidFill>
                          <a:srgbClr val="002060"/>
                        </a:solidFill>
                      </a:endParaRPr>
                    </a:p>
                  </a:txBody>
                  <a:tcPr marT="45731" marB="45731"/>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3238420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722287378"/>
              </p:ext>
            </p:extLst>
          </p:nvPr>
        </p:nvGraphicFramePr>
        <p:xfrm>
          <a:off x="404813" y="280474"/>
          <a:ext cx="8343650" cy="5470820"/>
        </p:xfrm>
        <a:graphic>
          <a:graphicData uri="http://schemas.openxmlformats.org/drawingml/2006/table">
            <a:tbl>
              <a:tblPr firstRow="1" bandRow="1">
                <a:tableStyleId>{5C22544A-7EE6-4342-B048-85BDC9FD1C3A}</a:tableStyleId>
              </a:tblPr>
              <a:tblGrid>
                <a:gridCol w="2436821">
                  <a:extLst>
                    <a:ext uri="{9D8B030D-6E8A-4147-A177-3AD203B41FA5}">
                      <a16:colId xmlns:a16="http://schemas.microsoft.com/office/drawing/2014/main" val="20000"/>
                    </a:ext>
                  </a:extLst>
                </a:gridCol>
                <a:gridCol w="1242395">
                  <a:extLst>
                    <a:ext uri="{9D8B030D-6E8A-4147-A177-3AD203B41FA5}">
                      <a16:colId xmlns:a16="http://schemas.microsoft.com/office/drawing/2014/main" val="20001"/>
                    </a:ext>
                  </a:extLst>
                </a:gridCol>
                <a:gridCol w="1511014">
                  <a:extLst>
                    <a:ext uri="{9D8B030D-6E8A-4147-A177-3AD203B41FA5}">
                      <a16:colId xmlns:a16="http://schemas.microsoft.com/office/drawing/2014/main" val="20002"/>
                    </a:ext>
                  </a:extLst>
                </a:gridCol>
                <a:gridCol w="1576710">
                  <a:extLst>
                    <a:ext uri="{9D8B030D-6E8A-4147-A177-3AD203B41FA5}">
                      <a16:colId xmlns:a16="http://schemas.microsoft.com/office/drawing/2014/main" val="20003"/>
                    </a:ext>
                  </a:extLst>
                </a:gridCol>
                <a:gridCol w="1576710">
                  <a:extLst>
                    <a:ext uri="{9D8B030D-6E8A-4147-A177-3AD203B41FA5}">
                      <a16:colId xmlns:a16="http://schemas.microsoft.com/office/drawing/2014/main" val="20004"/>
                    </a:ext>
                  </a:extLst>
                </a:gridCol>
              </a:tblGrid>
              <a:tr h="9284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100" dirty="0">
                          <a:effectLst/>
                          <a:latin typeface="Arial Narrow" panose="020B0606020202030204" pitchFamily="34" charset="0"/>
                          <a:ea typeface="Calibri"/>
                          <a:cs typeface="Times New Roman"/>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2100" dirty="0">
                          <a:solidFill>
                            <a:schemeClr val="bg1"/>
                          </a:solidFill>
                          <a:effectLst/>
                          <a:latin typeface="Arial Narrow" panose="020B0606020202030204" pitchFamily="34" charset="0"/>
                          <a:ea typeface="Calibri"/>
                          <a:cs typeface="Times New Roman"/>
                        </a:rPr>
                        <a:t>Selection Method</a:t>
                      </a:r>
                    </a:p>
                  </a:txBody>
                  <a:tcPr marL="68580" marR="68580" marT="0" marB="0"/>
                </a:tc>
                <a:tc>
                  <a:txBody>
                    <a:bodyPr/>
                    <a:lstStyle/>
                    <a:p>
                      <a:pPr algn="ctr">
                        <a:lnSpc>
                          <a:spcPct val="100000"/>
                        </a:lnSpc>
                        <a:spcAft>
                          <a:spcPts val="0"/>
                        </a:spcAft>
                      </a:pPr>
                      <a:endParaRPr lang="en-GB" sz="2100" b="1" dirty="0">
                        <a:solidFill>
                          <a:schemeClr val="bg1"/>
                        </a:solidFill>
                        <a:effectLst/>
                        <a:latin typeface="Arial Narrow" panose="020B0606020202030204" pitchFamily="34" charset="0"/>
                        <a:ea typeface="Calibri"/>
                        <a:cs typeface="Times New Roman"/>
                      </a:endParaRPr>
                    </a:p>
                    <a:p>
                      <a:pPr algn="ctr">
                        <a:lnSpc>
                          <a:spcPct val="100000"/>
                        </a:lnSpc>
                        <a:spcAft>
                          <a:spcPts val="0"/>
                        </a:spcAft>
                      </a:pPr>
                      <a:r>
                        <a:rPr lang="en-GB" sz="2100" b="1" dirty="0">
                          <a:solidFill>
                            <a:schemeClr val="bg1"/>
                          </a:solidFill>
                          <a:effectLst/>
                          <a:latin typeface="Arial Narrow" panose="020B0606020202030204" pitchFamily="34" charset="0"/>
                          <a:ea typeface="Calibri"/>
                          <a:cs typeface="Times New Roman"/>
                        </a:rPr>
                        <a:t>Reliability</a:t>
                      </a:r>
                      <a:endParaRPr lang="en-GB" sz="2100" dirty="0">
                        <a:solidFill>
                          <a:schemeClr val="bg1"/>
                        </a:solidFill>
                        <a:effectLst/>
                        <a:latin typeface="Arial Narrow" panose="020B0606020202030204" pitchFamily="34" charset="0"/>
                        <a:ea typeface="Calibri"/>
                        <a:cs typeface="Times New Roman"/>
                      </a:endParaRPr>
                    </a:p>
                  </a:txBody>
                  <a:tcPr marL="68580" marR="68580" marT="0" marB="0"/>
                </a:tc>
                <a:tc>
                  <a:txBody>
                    <a:bodyPr/>
                    <a:lstStyle/>
                    <a:p>
                      <a:pPr algn="ctr">
                        <a:lnSpc>
                          <a:spcPct val="100000"/>
                        </a:lnSpc>
                        <a:spcAft>
                          <a:spcPts val="0"/>
                        </a:spcAft>
                      </a:pPr>
                      <a:endParaRPr lang="en-GB" sz="2100" b="1" dirty="0">
                        <a:solidFill>
                          <a:schemeClr val="bg1"/>
                        </a:solidFill>
                        <a:effectLst/>
                        <a:latin typeface="Arial Narrow" panose="020B0606020202030204" pitchFamily="34" charset="0"/>
                        <a:ea typeface="Calibri"/>
                        <a:cs typeface="Times New Roman"/>
                      </a:endParaRPr>
                    </a:p>
                    <a:p>
                      <a:pPr algn="ctr">
                        <a:lnSpc>
                          <a:spcPct val="100000"/>
                        </a:lnSpc>
                        <a:spcAft>
                          <a:spcPts val="0"/>
                        </a:spcAft>
                      </a:pPr>
                      <a:r>
                        <a:rPr lang="en-GB" sz="2100" b="1" dirty="0">
                          <a:solidFill>
                            <a:schemeClr val="bg1"/>
                          </a:solidFill>
                          <a:effectLst/>
                          <a:latin typeface="Arial Narrow" panose="020B0606020202030204" pitchFamily="34" charset="0"/>
                          <a:ea typeface="Calibri"/>
                          <a:cs typeface="Times New Roman"/>
                        </a:rPr>
                        <a:t>Validity</a:t>
                      </a:r>
                      <a:endParaRPr lang="en-GB" sz="2100" dirty="0">
                        <a:solidFill>
                          <a:schemeClr val="bg1"/>
                        </a:solidFill>
                        <a:effectLst/>
                        <a:latin typeface="Arial Narrow" panose="020B0606020202030204" pitchFamily="34" charset="0"/>
                        <a:ea typeface="Calibri"/>
                        <a:cs typeface="Times New Roman"/>
                      </a:endParaRPr>
                    </a:p>
                  </a:txBody>
                  <a:tcPr marL="68580" marR="68580" marT="0" marB="0"/>
                </a:tc>
                <a:tc>
                  <a:txBody>
                    <a:bodyPr/>
                    <a:lstStyle/>
                    <a:p>
                      <a:pPr algn="ctr">
                        <a:lnSpc>
                          <a:spcPct val="100000"/>
                        </a:lnSpc>
                        <a:spcAft>
                          <a:spcPts val="0"/>
                        </a:spcAft>
                      </a:pPr>
                      <a:r>
                        <a:rPr lang="en-GB" sz="2100" b="1" dirty="0">
                          <a:solidFill>
                            <a:schemeClr val="bg1"/>
                          </a:solidFill>
                          <a:effectLst/>
                          <a:latin typeface="Arial Narrow" panose="020B0606020202030204" pitchFamily="34" charset="0"/>
                          <a:ea typeface="Calibri"/>
                          <a:cs typeface="Times New Roman"/>
                        </a:rPr>
                        <a:t>Candidate acceptability</a:t>
                      </a:r>
                      <a:endParaRPr lang="en-GB" sz="2100" dirty="0">
                        <a:solidFill>
                          <a:schemeClr val="bg1"/>
                        </a:solidFill>
                        <a:effectLst/>
                        <a:latin typeface="Arial Narrow" panose="020B0606020202030204" pitchFamily="34" charset="0"/>
                        <a:ea typeface="Calibri"/>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100" b="1" dirty="0">
                          <a:effectLst/>
                          <a:latin typeface="Arial Narrow" panose="020B0606020202030204" pitchFamily="34" charset="0"/>
                          <a:ea typeface="Calibri"/>
                          <a:cs typeface="Times New Roman"/>
                        </a:rPr>
                        <a:t>Promotes widening access?</a:t>
                      </a:r>
                      <a:endParaRPr lang="en-GB" sz="2100" dirty="0">
                        <a:effectLst/>
                        <a:latin typeface="Arial Narrow" panose="020B0606020202030204" pitchFamily="34" charset="0"/>
                        <a:ea typeface="Calibri"/>
                        <a:cs typeface="Times New Roman"/>
                      </a:endParaRPr>
                    </a:p>
                  </a:txBody>
                  <a:tcPr marL="68580" marR="68580" marT="0" marB="0"/>
                </a:tc>
                <a:extLst>
                  <a:ext uri="{0D108BD9-81ED-4DB2-BD59-A6C34878D82A}">
                    <a16:rowId xmlns:a16="http://schemas.microsoft.com/office/drawing/2014/main" val="10000"/>
                  </a:ext>
                </a:extLst>
              </a:tr>
              <a:tr h="426608">
                <a:tc>
                  <a:txBody>
                    <a:bodyPr/>
                    <a:lstStyle/>
                    <a:p>
                      <a:pPr>
                        <a:lnSpc>
                          <a:spcPct val="100000"/>
                        </a:lnSpc>
                        <a:spcAft>
                          <a:spcPts val="0"/>
                        </a:spcAft>
                      </a:pPr>
                      <a:r>
                        <a:rPr lang="en-GB" sz="2200" b="1" dirty="0">
                          <a:solidFill>
                            <a:srgbClr val="002060"/>
                          </a:solidFill>
                          <a:effectLst/>
                          <a:latin typeface="Arial Narrow" panose="020B0606020202030204" pitchFamily="34" charset="0"/>
                          <a:ea typeface="Calibri"/>
                          <a:cs typeface="Times New Roman"/>
                        </a:rPr>
                        <a:t>Academic records</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High </a:t>
                      </a:r>
                    </a:p>
                  </a:txBody>
                  <a:tcPr marL="68580" marR="68580" marT="0" marB="0"/>
                </a:tc>
                <a:tc>
                  <a:txBody>
                    <a:bodyPr/>
                    <a:lstStyle/>
                    <a:p>
                      <a:pPr>
                        <a:lnSpc>
                          <a:spcPct val="100000"/>
                        </a:lnSpc>
                        <a:spcAft>
                          <a:spcPts val="0"/>
                        </a:spcAft>
                      </a:pPr>
                      <a:r>
                        <a:rPr lang="en-GB" sz="2200">
                          <a:solidFill>
                            <a:srgbClr val="002060"/>
                          </a:solidFill>
                          <a:effectLst/>
                          <a:latin typeface="Arial Narrow" panose="020B0606020202030204" pitchFamily="34" charset="0"/>
                          <a:ea typeface="Calibri"/>
                          <a:cs typeface="Times New Roman"/>
                        </a:rPr>
                        <a:t>High</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High</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Low</a:t>
                      </a:r>
                    </a:p>
                  </a:txBody>
                  <a:tcPr marL="68580" marR="68580" marT="0" marB="0"/>
                </a:tc>
                <a:extLst>
                  <a:ext uri="{0D108BD9-81ED-4DB2-BD59-A6C34878D82A}">
                    <a16:rowId xmlns:a16="http://schemas.microsoft.com/office/drawing/2014/main" val="10001"/>
                  </a:ext>
                </a:extLst>
              </a:tr>
              <a:tr h="648437">
                <a:tc>
                  <a:txBody>
                    <a:bodyPr/>
                    <a:lstStyle/>
                    <a:p>
                      <a:pPr>
                        <a:lnSpc>
                          <a:spcPct val="100000"/>
                        </a:lnSpc>
                        <a:spcAft>
                          <a:spcPts val="0"/>
                        </a:spcAft>
                      </a:pPr>
                      <a:r>
                        <a:rPr lang="en-GB" sz="2200" b="1" dirty="0">
                          <a:solidFill>
                            <a:srgbClr val="002060"/>
                          </a:solidFill>
                          <a:effectLst/>
                          <a:latin typeface="Arial Narrow" panose="020B0606020202030204" pitchFamily="34" charset="0"/>
                          <a:ea typeface="Calibri"/>
                          <a:cs typeface="Times New Roman"/>
                        </a:rPr>
                        <a:t>Structured</a:t>
                      </a:r>
                      <a:r>
                        <a:rPr lang="en-GB" sz="2200" b="1" baseline="0" dirty="0">
                          <a:solidFill>
                            <a:srgbClr val="002060"/>
                          </a:solidFill>
                          <a:effectLst/>
                          <a:latin typeface="Arial Narrow" panose="020B0606020202030204" pitchFamily="34" charset="0"/>
                          <a:ea typeface="Calibri"/>
                          <a:cs typeface="Times New Roman"/>
                        </a:rPr>
                        <a:t> Interviews/MMIs</a:t>
                      </a:r>
                      <a:endParaRPr lang="en-GB" sz="2200" b="1" dirty="0">
                        <a:solidFill>
                          <a:srgbClr val="002060"/>
                        </a:solidFill>
                        <a:effectLst/>
                        <a:latin typeface="Arial Narrow" panose="020B0606020202030204" pitchFamily="34" charset="0"/>
                        <a:ea typeface="Calibri"/>
                        <a:cs typeface="Times New Roman"/>
                      </a:endParaRP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Moderate to high </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Moderate to high</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High</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Moderate</a:t>
                      </a:r>
                    </a:p>
                  </a:txBody>
                  <a:tcPr marL="68580" marR="68580" marT="0" marB="0"/>
                </a:tc>
                <a:extLst>
                  <a:ext uri="{0D108BD9-81ED-4DB2-BD59-A6C34878D82A}">
                    <a16:rowId xmlns:a16="http://schemas.microsoft.com/office/drawing/2014/main" val="10002"/>
                  </a:ext>
                </a:extLst>
              </a:tr>
              <a:tr h="766335">
                <a:tc>
                  <a:txBody>
                    <a:bodyPr/>
                    <a:lstStyle/>
                    <a:p>
                      <a:pPr>
                        <a:lnSpc>
                          <a:spcPct val="100000"/>
                        </a:lnSpc>
                        <a:spcAft>
                          <a:spcPts val="0"/>
                        </a:spcAft>
                      </a:pPr>
                      <a:r>
                        <a:rPr lang="en-GB" sz="2200" b="1" dirty="0">
                          <a:solidFill>
                            <a:srgbClr val="002060"/>
                          </a:solidFill>
                          <a:effectLst/>
                          <a:latin typeface="Arial Narrow" panose="020B0606020202030204" pitchFamily="34" charset="0"/>
                          <a:ea typeface="Calibri"/>
                          <a:cs typeface="Times New Roman"/>
                        </a:rPr>
                        <a:t>Situational Judgement</a:t>
                      </a:r>
                      <a:r>
                        <a:rPr lang="en-GB" sz="2200" b="1" baseline="0" dirty="0">
                          <a:solidFill>
                            <a:srgbClr val="002060"/>
                          </a:solidFill>
                          <a:effectLst/>
                          <a:latin typeface="Arial Narrow" panose="020B0606020202030204" pitchFamily="34" charset="0"/>
                          <a:ea typeface="Calibri"/>
                          <a:cs typeface="Times New Roman"/>
                        </a:rPr>
                        <a:t> Tests</a:t>
                      </a:r>
                      <a:endParaRPr lang="en-GB" sz="2200" b="1" dirty="0">
                        <a:solidFill>
                          <a:srgbClr val="002060"/>
                        </a:solidFill>
                        <a:effectLst/>
                        <a:latin typeface="Arial Narrow" panose="020B0606020202030204" pitchFamily="34" charset="0"/>
                        <a:ea typeface="Calibri"/>
                        <a:cs typeface="Times New Roman"/>
                      </a:endParaRPr>
                    </a:p>
                    <a:p>
                      <a:pPr>
                        <a:lnSpc>
                          <a:spcPct val="100000"/>
                        </a:lnSpc>
                        <a:spcAft>
                          <a:spcPts val="0"/>
                        </a:spcAft>
                      </a:pPr>
                      <a:endParaRPr lang="en-GB" sz="800" b="1" dirty="0">
                        <a:solidFill>
                          <a:srgbClr val="002060"/>
                        </a:solidFill>
                        <a:effectLst/>
                        <a:latin typeface="Arial Narrow" panose="020B0606020202030204" pitchFamily="34" charset="0"/>
                        <a:ea typeface="Calibri"/>
                        <a:cs typeface="Times New Roman"/>
                      </a:endParaRP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High  </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High</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Moderate to high</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High</a:t>
                      </a:r>
                    </a:p>
                  </a:txBody>
                  <a:tcPr marL="68580" marR="68580" marT="0" marB="0"/>
                </a:tc>
                <a:extLst>
                  <a:ext uri="{0D108BD9-81ED-4DB2-BD59-A6C34878D82A}">
                    <a16:rowId xmlns:a16="http://schemas.microsoft.com/office/drawing/2014/main" val="10003"/>
                  </a:ext>
                </a:extLst>
              </a:tr>
              <a:tr h="493899">
                <a:tc>
                  <a:txBody>
                    <a:bodyPr/>
                    <a:lstStyle/>
                    <a:p>
                      <a:pPr>
                        <a:lnSpc>
                          <a:spcPct val="100000"/>
                        </a:lnSpc>
                        <a:spcAft>
                          <a:spcPts val="0"/>
                        </a:spcAft>
                      </a:pPr>
                      <a:r>
                        <a:rPr lang="en-GB" sz="2200" b="1" dirty="0">
                          <a:solidFill>
                            <a:srgbClr val="002060"/>
                          </a:solidFill>
                          <a:effectLst/>
                          <a:latin typeface="Arial Narrow" panose="020B0606020202030204" pitchFamily="34" charset="0"/>
                          <a:ea typeface="Calibri"/>
                          <a:cs typeface="Times New Roman"/>
                        </a:rPr>
                        <a:t>Aptitude testing</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High  </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Various</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Moderate</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Moderate</a:t>
                      </a:r>
                    </a:p>
                  </a:txBody>
                  <a:tcPr marL="68580" marR="68580" marT="0" marB="0"/>
                </a:tc>
                <a:extLst>
                  <a:ext uri="{0D108BD9-81ED-4DB2-BD59-A6C34878D82A}">
                    <a16:rowId xmlns:a16="http://schemas.microsoft.com/office/drawing/2014/main" val="10004"/>
                  </a:ext>
                </a:extLst>
              </a:tr>
              <a:tr h="648437">
                <a:tc>
                  <a:txBody>
                    <a:bodyPr/>
                    <a:lstStyle/>
                    <a:p>
                      <a:pPr>
                        <a:lnSpc>
                          <a:spcPct val="100000"/>
                        </a:lnSpc>
                        <a:spcAft>
                          <a:spcPts val="0"/>
                        </a:spcAft>
                      </a:pPr>
                      <a:r>
                        <a:rPr lang="en-GB" sz="2200" b="1" dirty="0">
                          <a:solidFill>
                            <a:srgbClr val="002060"/>
                          </a:solidFill>
                          <a:effectLst/>
                          <a:latin typeface="Arial Narrow" panose="020B0606020202030204" pitchFamily="34" charset="0"/>
                          <a:ea typeface="Calibri"/>
                          <a:cs typeface="Times New Roman"/>
                        </a:rPr>
                        <a:t>Personality Tests</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High  </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Moderate</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Low to moderate</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N/A</a:t>
                      </a:r>
                    </a:p>
                  </a:txBody>
                  <a:tcPr marL="68580" marR="68580" marT="0" marB="0"/>
                </a:tc>
                <a:extLst>
                  <a:ext uri="{0D108BD9-81ED-4DB2-BD59-A6C34878D82A}">
                    <a16:rowId xmlns:a16="http://schemas.microsoft.com/office/drawing/2014/main" val="10005"/>
                  </a:ext>
                </a:extLst>
              </a:tr>
              <a:tr h="648437">
                <a:tc>
                  <a:txBody>
                    <a:bodyPr/>
                    <a:lstStyle/>
                    <a:p>
                      <a:pPr>
                        <a:lnSpc>
                          <a:spcPct val="100000"/>
                        </a:lnSpc>
                        <a:spcAft>
                          <a:spcPts val="0"/>
                        </a:spcAft>
                      </a:pPr>
                      <a:r>
                        <a:rPr lang="en-GB" sz="2200" b="1" dirty="0">
                          <a:solidFill>
                            <a:srgbClr val="002060"/>
                          </a:solidFill>
                          <a:effectLst/>
                          <a:latin typeface="Arial Narrow" panose="020B0606020202030204" pitchFamily="34" charset="0"/>
                          <a:ea typeface="Calibri"/>
                          <a:cs typeface="Times New Roman"/>
                        </a:rPr>
                        <a:t>Traditional Interviews </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Low </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Low</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High</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Low</a:t>
                      </a:r>
                    </a:p>
                  </a:txBody>
                  <a:tcPr marL="68580" marR="68580" marT="0" marB="0"/>
                </a:tc>
                <a:extLst>
                  <a:ext uri="{0D108BD9-81ED-4DB2-BD59-A6C34878D82A}">
                    <a16:rowId xmlns:a16="http://schemas.microsoft.com/office/drawing/2014/main" val="10006"/>
                  </a:ext>
                </a:extLst>
              </a:tr>
              <a:tr h="422553">
                <a:tc>
                  <a:txBody>
                    <a:bodyPr/>
                    <a:lstStyle/>
                    <a:p>
                      <a:pPr>
                        <a:lnSpc>
                          <a:spcPct val="100000"/>
                        </a:lnSpc>
                        <a:spcAft>
                          <a:spcPts val="0"/>
                        </a:spcAft>
                      </a:pPr>
                      <a:r>
                        <a:rPr lang="en-GB" sz="2200" b="1" dirty="0">
                          <a:solidFill>
                            <a:srgbClr val="002060"/>
                          </a:solidFill>
                          <a:effectLst/>
                          <a:latin typeface="Arial Narrow" panose="020B0606020202030204" pitchFamily="34" charset="0"/>
                          <a:ea typeface="Calibri"/>
                          <a:cs typeface="Times New Roman"/>
                        </a:rPr>
                        <a:t>Personal statements</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Low  </a:t>
                      </a:r>
                    </a:p>
                  </a:txBody>
                  <a:tcPr marL="68580" marR="68580" marT="0" marB="0"/>
                </a:tc>
                <a:tc>
                  <a:txBody>
                    <a:bodyPr/>
                    <a:lstStyle/>
                    <a:p>
                      <a:pPr>
                        <a:lnSpc>
                          <a:spcPct val="100000"/>
                        </a:lnSpc>
                        <a:spcAft>
                          <a:spcPts val="0"/>
                        </a:spcAft>
                      </a:pPr>
                      <a:r>
                        <a:rPr lang="en-GB" sz="2200">
                          <a:solidFill>
                            <a:srgbClr val="002060"/>
                          </a:solidFill>
                          <a:effectLst/>
                          <a:latin typeface="Arial Narrow" panose="020B0606020202030204" pitchFamily="34" charset="0"/>
                          <a:ea typeface="Calibri"/>
                          <a:cs typeface="Times New Roman"/>
                        </a:rPr>
                        <a:t>Low</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High</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Low</a:t>
                      </a:r>
                    </a:p>
                  </a:txBody>
                  <a:tcPr marL="68580" marR="68580" marT="0" marB="0"/>
                </a:tc>
                <a:extLst>
                  <a:ext uri="{0D108BD9-81ED-4DB2-BD59-A6C34878D82A}">
                    <a16:rowId xmlns:a16="http://schemas.microsoft.com/office/drawing/2014/main" val="10007"/>
                  </a:ext>
                </a:extLst>
              </a:tr>
              <a:tr h="363480">
                <a:tc>
                  <a:txBody>
                    <a:bodyPr/>
                    <a:lstStyle/>
                    <a:p>
                      <a:pPr>
                        <a:lnSpc>
                          <a:spcPct val="100000"/>
                        </a:lnSpc>
                        <a:spcAft>
                          <a:spcPts val="0"/>
                        </a:spcAft>
                      </a:pPr>
                      <a:r>
                        <a:rPr lang="en-GB" sz="2200" b="1" dirty="0">
                          <a:solidFill>
                            <a:srgbClr val="002060"/>
                          </a:solidFill>
                          <a:effectLst/>
                          <a:latin typeface="Arial Narrow" panose="020B0606020202030204" pitchFamily="34" charset="0"/>
                          <a:ea typeface="Calibri"/>
                          <a:cs typeface="Times New Roman"/>
                        </a:rPr>
                        <a:t>References</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Low </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Low</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High</a:t>
                      </a:r>
                    </a:p>
                  </a:txBody>
                  <a:tcPr marL="68580" marR="68580" marT="0" marB="0"/>
                </a:tc>
                <a:tc>
                  <a:txBody>
                    <a:bodyPr/>
                    <a:lstStyle/>
                    <a:p>
                      <a:pPr>
                        <a:lnSpc>
                          <a:spcPct val="100000"/>
                        </a:lnSpc>
                        <a:spcAft>
                          <a:spcPts val="0"/>
                        </a:spcAft>
                      </a:pPr>
                      <a:r>
                        <a:rPr lang="en-GB" sz="2200" dirty="0">
                          <a:solidFill>
                            <a:srgbClr val="002060"/>
                          </a:solidFill>
                          <a:effectLst/>
                          <a:latin typeface="Arial Narrow" panose="020B0606020202030204" pitchFamily="34" charset="0"/>
                          <a:ea typeface="Calibri"/>
                          <a:cs typeface="Times New Roman"/>
                        </a:rPr>
                        <a:t>Low</a:t>
                      </a:r>
                    </a:p>
                  </a:txBody>
                  <a:tcPr marL="68580" marR="68580" marT="0" marB="0"/>
                </a:tc>
                <a:extLst>
                  <a:ext uri="{0D108BD9-81ED-4DB2-BD59-A6C34878D82A}">
                    <a16:rowId xmlns:a16="http://schemas.microsoft.com/office/drawing/2014/main" val="10008"/>
                  </a:ext>
                </a:extLst>
              </a:tr>
            </a:tbl>
          </a:graphicData>
        </a:graphic>
      </p:graphicFrame>
      <p:sp>
        <p:nvSpPr>
          <p:cNvPr id="13366" name="Rectangle 2"/>
          <p:cNvSpPr>
            <a:spLocks noChangeArrowheads="1"/>
          </p:cNvSpPr>
          <p:nvPr/>
        </p:nvSpPr>
        <p:spPr bwMode="auto">
          <a:xfrm>
            <a:off x="2771800" y="6021388"/>
            <a:ext cx="6227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GB" altLang="en-US" sz="1600" b="1" i="1" dirty="0">
                <a:solidFill>
                  <a:srgbClr val="282561"/>
                </a:solidFill>
                <a:latin typeface="Arial Narrow" panose="020B0606020202030204" pitchFamily="34" charset="0"/>
                <a:ea typeface="+mn-ea"/>
              </a:rPr>
              <a:t>Patterson, et al, 2016. How effective are selection methods in medical education and training? A systematic review. Medical Education.</a:t>
            </a:r>
          </a:p>
        </p:txBody>
      </p:sp>
    </p:spTree>
    <p:extLst>
      <p:ext uri="{BB962C8B-B14F-4D97-AF65-F5344CB8AC3E}">
        <p14:creationId xmlns:p14="http://schemas.microsoft.com/office/powerpoint/2010/main" val="201926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with their hands”</a:t>
            </a:r>
            <a:endParaRPr lang="en-GB" dirty="0"/>
          </a:p>
        </p:txBody>
      </p:sp>
      <p:sp>
        <p:nvSpPr>
          <p:cNvPr id="3" name="Text Placeholder 2"/>
          <p:cNvSpPr>
            <a:spLocks noGrp="1"/>
          </p:cNvSpPr>
          <p:nvPr>
            <p:ph type="body" sz="quarter" idx="10"/>
          </p:nvPr>
        </p:nvSpPr>
        <p:spPr/>
        <p:txBody>
          <a:bodyPr/>
          <a:lstStyle/>
          <a:p>
            <a:r>
              <a:rPr lang="en-GB" dirty="0" smtClean="0"/>
              <a:t>Visual</a:t>
            </a:r>
            <a:r>
              <a:rPr lang="en-GB" dirty="0"/>
              <a:t>, spatial and manual </a:t>
            </a:r>
            <a:r>
              <a:rPr lang="en-GB" dirty="0" smtClean="0"/>
              <a:t>dexterity stations in MMI</a:t>
            </a:r>
          </a:p>
          <a:p>
            <a:r>
              <a:rPr lang="en-GB" dirty="0" smtClean="0"/>
              <a:t>Mirror box</a:t>
            </a:r>
          </a:p>
          <a:p>
            <a:r>
              <a:rPr lang="en-GB" dirty="0" smtClean="0"/>
              <a:t>Beads/ball bearings</a:t>
            </a:r>
          </a:p>
          <a:p>
            <a:r>
              <a:rPr lang="en-GB" dirty="0" smtClean="0"/>
              <a:t>Sorting and stacking</a:t>
            </a:r>
          </a:p>
          <a:p>
            <a:r>
              <a:rPr lang="en-GB" dirty="0" smtClean="0"/>
              <a:t>Wire bending</a:t>
            </a:r>
          </a:p>
          <a:p>
            <a:r>
              <a:rPr lang="en-GB" dirty="0" smtClean="0"/>
              <a:t>Estimation of size</a:t>
            </a:r>
          </a:p>
          <a:p>
            <a:r>
              <a:rPr lang="en-GB" dirty="0" smtClean="0"/>
              <a:t>Tactile discrimination </a:t>
            </a:r>
          </a:p>
          <a:p>
            <a:endParaRPr lang="en-GB" dirty="0"/>
          </a:p>
        </p:txBody>
      </p:sp>
    </p:spTree>
    <p:extLst>
      <p:ext uri="{BB962C8B-B14F-4D97-AF65-F5344CB8AC3E}">
        <p14:creationId xmlns:p14="http://schemas.microsoft.com/office/powerpoint/2010/main" val="818558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Dexterity</a:t>
            </a:r>
            <a:endParaRPr lang="en-GB" dirty="0"/>
          </a:p>
        </p:txBody>
      </p:sp>
      <p:sp>
        <p:nvSpPr>
          <p:cNvPr id="3" name="Text Placeholder 2"/>
          <p:cNvSpPr>
            <a:spLocks noGrp="1"/>
          </p:cNvSpPr>
          <p:nvPr>
            <p:ph type="body" sz="quarter" idx="10"/>
          </p:nvPr>
        </p:nvSpPr>
        <p:spPr/>
        <p:txBody>
          <a:bodyPr/>
          <a:lstStyle/>
          <a:p>
            <a:r>
              <a:rPr lang="en-GB" dirty="0" smtClean="0"/>
              <a:t>Students can improve manual dexterity by learning</a:t>
            </a:r>
          </a:p>
          <a:p>
            <a:r>
              <a:rPr lang="en-GB" dirty="0" smtClean="0"/>
              <a:t>No studies showing a correlation between MMI dexterity stations and clinical performance – but no high quality studies</a:t>
            </a:r>
          </a:p>
          <a:p>
            <a:r>
              <a:rPr lang="en-GB" dirty="0" smtClean="0"/>
              <a:t>……perhaps could select out extremely poor performers? </a:t>
            </a:r>
            <a:endParaRPr lang="en-GB" dirty="0"/>
          </a:p>
        </p:txBody>
      </p:sp>
    </p:spTree>
    <p:extLst>
      <p:ext uri="{BB962C8B-B14F-4D97-AF65-F5344CB8AC3E}">
        <p14:creationId xmlns:p14="http://schemas.microsoft.com/office/powerpoint/2010/main" val="3220998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Levelling the playing field</a:t>
            </a:r>
          </a:p>
          <a:p>
            <a:r>
              <a:rPr lang="en-GB" dirty="0" smtClean="0"/>
              <a:t>“Getting in” vs “getting on” in HE</a:t>
            </a:r>
            <a:endParaRPr lang="en-GB" dirty="0"/>
          </a:p>
        </p:txBody>
      </p:sp>
      <p:sp>
        <p:nvSpPr>
          <p:cNvPr id="2" name="Title 1"/>
          <p:cNvSpPr>
            <a:spLocks noGrp="1"/>
          </p:cNvSpPr>
          <p:nvPr>
            <p:ph type="title"/>
          </p:nvPr>
        </p:nvSpPr>
        <p:spPr/>
        <p:txBody>
          <a:bodyPr/>
          <a:lstStyle/>
          <a:p>
            <a:r>
              <a:rPr lang="en-GB" dirty="0" smtClean="0"/>
              <a:t>Widening Access</a:t>
            </a:r>
            <a:endParaRPr lang="en-GB" dirty="0"/>
          </a:p>
        </p:txBody>
      </p:sp>
    </p:spTree>
    <p:extLst>
      <p:ext uri="{BB962C8B-B14F-4D97-AF65-F5344CB8AC3E}">
        <p14:creationId xmlns:p14="http://schemas.microsoft.com/office/powerpoint/2010/main" val="3409719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attributes do we want in a qualified dentist?</a:t>
            </a:r>
            <a:endParaRPr lang="en-GB"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77528" y="1481138"/>
            <a:ext cx="6788943"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4452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350" y="115889"/>
            <a:ext cx="6845300" cy="633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742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Content Placeholder 2"/>
          <p:cNvSpPr>
            <a:spLocks noGrp="1"/>
          </p:cNvSpPr>
          <p:nvPr>
            <p:ph idx="1"/>
          </p:nvPr>
        </p:nvSpPr>
        <p:spPr>
          <a:xfrm>
            <a:off x="467544" y="1700213"/>
            <a:ext cx="3888432" cy="4938712"/>
          </a:xfrm>
        </p:spPr>
        <p:txBody>
          <a:bodyPr>
            <a:normAutofit/>
          </a:bodyPr>
          <a:lstStyle/>
          <a:p>
            <a:r>
              <a:rPr lang="en-GB" altLang="en-US" sz="2200" dirty="0" smtClean="0"/>
              <a:t>School progression to HE rate (not Scotland)</a:t>
            </a:r>
          </a:p>
          <a:p>
            <a:endParaRPr lang="en-GB" altLang="en-US" sz="1100" dirty="0" smtClean="0"/>
          </a:p>
          <a:p>
            <a:r>
              <a:rPr lang="en-GB" altLang="en-US" sz="2200" dirty="0" smtClean="0"/>
              <a:t>School performance average </a:t>
            </a:r>
          </a:p>
          <a:p>
            <a:endParaRPr lang="en-GB" altLang="en-US" sz="1100" dirty="0" smtClean="0"/>
          </a:p>
          <a:p>
            <a:r>
              <a:rPr lang="en-GB" altLang="en-US" sz="2200" dirty="0" smtClean="0"/>
              <a:t>free school meals or registered for Education Maintenance Allowance</a:t>
            </a:r>
            <a:endParaRPr lang="en-GB" altLang="en-US" dirty="0" smtClean="0"/>
          </a:p>
        </p:txBody>
      </p:sp>
      <p:sp>
        <p:nvSpPr>
          <p:cNvPr id="2" name="Title 1"/>
          <p:cNvSpPr>
            <a:spLocks noGrp="1"/>
          </p:cNvSpPr>
          <p:nvPr>
            <p:ph type="title"/>
          </p:nvPr>
        </p:nvSpPr>
        <p:spPr/>
        <p:txBody>
          <a:bodyPr>
            <a:normAutofit/>
          </a:bodyPr>
          <a:lstStyle/>
          <a:p>
            <a:pPr>
              <a:defRPr/>
            </a:pPr>
            <a:r>
              <a:rPr lang="en-GB" b="1" dirty="0" smtClean="0">
                <a:latin typeface="+mn-lt"/>
              </a:rPr>
              <a:t>School </a:t>
            </a:r>
            <a:r>
              <a:rPr lang="en-GB" dirty="0" smtClean="0">
                <a:latin typeface="+mn-lt"/>
              </a:rPr>
              <a:t>– available from UCAS </a:t>
            </a:r>
            <a:endParaRPr lang="en-GB" dirty="0">
              <a:latin typeface="+mn-lt"/>
            </a:endParaRPr>
          </a:p>
        </p:txBody>
      </p:sp>
      <p:pic>
        <p:nvPicPr>
          <p:cNvPr id="20992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7" y="1989138"/>
            <a:ext cx="4211067"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271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Content Placeholder 2"/>
          <p:cNvSpPr>
            <a:spLocks noGrp="1"/>
          </p:cNvSpPr>
          <p:nvPr>
            <p:ph idx="1"/>
          </p:nvPr>
        </p:nvSpPr>
        <p:spPr>
          <a:xfrm>
            <a:off x="611188" y="1700213"/>
            <a:ext cx="8075612" cy="1944687"/>
          </a:xfrm>
        </p:spPr>
        <p:txBody>
          <a:bodyPr>
            <a:normAutofit/>
          </a:bodyPr>
          <a:lstStyle/>
          <a:p>
            <a:r>
              <a:rPr lang="en-GB" altLang="en-US" dirty="0" smtClean="0"/>
              <a:t>Low progression to higher education neighbourhood – postcode/POLAR</a:t>
            </a:r>
          </a:p>
          <a:p>
            <a:endParaRPr lang="en-GB" altLang="en-US" sz="1400" dirty="0" smtClean="0"/>
          </a:p>
          <a:p>
            <a:r>
              <a:rPr lang="en-GB" altLang="en-US" dirty="0" smtClean="0"/>
              <a:t>Deprivation – only </a:t>
            </a:r>
            <a:r>
              <a:rPr lang="en-GB" altLang="en-US" b="1" u="sng" dirty="0" smtClean="0"/>
              <a:t>S</a:t>
            </a:r>
            <a:r>
              <a:rPr lang="en-GB" altLang="en-US" dirty="0" smtClean="0"/>
              <a:t>IMD</a:t>
            </a:r>
          </a:p>
          <a:p>
            <a:endParaRPr lang="en-GB" altLang="en-US" dirty="0" smtClean="0"/>
          </a:p>
          <a:p>
            <a:endParaRPr lang="en-GB" altLang="en-US" dirty="0" smtClean="0"/>
          </a:p>
        </p:txBody>
      </p:sp>
      <p:sp>
        <p:nvSpPr>
          <p:cNvPr id="2" name="Title 1"/>
          <p:cNvSpPr>
            <a:spLocks noGrp="1"/>
          </p:cNvSpPr>
          <p:nvPr>
            <p:ph type="title"/>
          </p:nvPr>
        </p:nvSpPr>
        <p:spPr/>
        <p:txBody>
          <a:bodyPr>
            <a:normAutofit fontScale="90000"/>
          </a:bodyPr>
          <a:lstStyle/>
          <a:p>
            <a:pPr>
              <a:defRPr/>
            </a:pPr>
            <a:r>
              <a:rPr lang="en-GB" b="1" dirty="0" smtClean="0">
                <a:latin typeface="+mn-lt"/>
              </a:rPr>
              <a:t>Neighbourhood </a:t>
            </a:r>
            <a:r>
              <a:rPr lang="en-GB" dirty="0" smtClean="0">
                <a:latin typeface="+mn-lt"/>
              </a:rPr>
              <a:t>– available from UCAS</a:t>
            </a:r>
            <a:endParaRPr lang="en-GB" dirty="0">
              <a:latin typeface="+mn-lt"/>
            </a:endParaRPr>
          </a:p>
        </p:txBody>
      </p:sp>
      <p:pic>
        <p:nvPicPr>
          <p:cNvPr id="210948" name="Picture 2" descr="http://www.oanh.ca/images/Surrey%20Masthe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3644900"/>
            <a:ext cx="7691437"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114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a:spLocks noGrp="1"/>
          </p:cNvSpPr>
          <p:nvPr>
            <p:ph idx="1"/>
          </p:nvPr>
        </p:nvSpPr>
        <p:spPr>
          <a:xfrm>
            <a:off x="611188" y="1700213"/>
            <a:ext cx="4176836" cy="4938712"/>
          </a:xfrm>
        </p:spPr>
        <p:txBody>
          <a:bodyPr>
            <a:normAutofit/>
          </a:bodyPr>
          <a:lstStyle/>
          <a:p>
            <a:r>
              <a:rPr lang="en-GB" altLang="en-US" sz="2400" dirty="0" smtClean="0"/>
              <a:t>Self-declared through UCAS Apply</a:t>
            </a:r>
          </a:p>
          <a:p>
            <a:r>
              <a:rPr lang="en-GB" altLang="en-US" sz="2400" dirty="0" smtClean="0"/>
              <a:t>Disability</a:t>
            </a:r>
          </a:p>
          <a:p>
            <a:r>
              <a:rPr lang="en-GB" altLang="en-US" sz="2400" dirty="0" smtClean="0"/>
              <a:t>First in family in HE</a:t>
            </a:r>
          </a:p>
          <a:p>
            <a:r>
              <a:rPr lang="en-GB" altLang="en-US" sz="2400" dirty="0" smtClean="0"/>
              <a:t>Been in care</a:t>
            </a:r>
          </a:p>
          <a:p>
            <a:endParaRPr lang="en-GB" altLang="en-US" sz="2400" dirty="0" smtClean="0"/>
          </a:p>
          <a:p>
            <a:r>
              <a:rPr lang="en-GB" altLang="en-US" sz="2400" dirty="0" smtClean="0"/>
              <a:t>Evidence of WA participation encouraged in personal statements</a:t>
            </a:r>
          </a:p>
        </p:txBody>
      </p:sp>
      <p:sp>
        <p:nvSpPr>
          <p:cNvPr id="2" name="Title 1"/>
          <p:cNvSpPr>
            <a:spLocks noGrp="1"/>
          </p:cNvSpPr>
          <p:nvPr>
            <p:ph type="title"/>
          </p:nvPr>
        </p:nvSpPr>
        <p:spPr/>
        <p:txBody>
          <a:bodyPr>
            <a:normAutofit fontScale="90000"/>
          </a:bodyPr>
          <a:lstStyle/>
          <a:p>
            <a:pPr>
              <a:defRPr/>
            </a:pPr>
            <a:r>
              <a:rPr lang="en-GB" b="1" dirty="0" smtClean="0">
                <a:latin typeface="+mn-lt"/>
              </a:rPr>
              <a:t>Individual level </a:t>
            </a:r>
            <a:r>
              <a:rPr lang="en-GB" dirty="0" smtClean="0">
                <a:latin typeface="+mn-lt"/>
              </a:rPr>
              <a:t>– available from UCAS</a:t>
            </a:r>
            <a:endParaRPr lang="en-GB" dirty="0">
              <a:latin typeface="+mn-lt"/>
            </a:endParaRPr>
          </a:p>
        </p:txBody>
      </p:sp>
      <p:pic>
        <p:nvPicPr>
          <p:cNvPr id="211972" name="Picture 2" descr="https://www.woopra.com/wp-content/uploads/2013/01/silhouette-resized-6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2060575"/>
            <a:ext cx="38100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6887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05211165"/>
              </p:ext>
            </p:extLst>
          </p:nvPr>
        </p:nvGraphicFramePr>
        <p:xfrm>
          <a:off x="375994" y="1106489"/>
          <a:ext cx="8355806" cy="2970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0"/>
          </p:nvPr>
        </p:nvSpPr>
        <p:spPr/>
        <p:txBody>
          <a:bodyPr>
            <a:normAutofit lnSpcReduction="10000"/>
          </a:bodyPr>
          <a:lstStyle/>
          <a:p>
            <a:endParaRPr lang="en-GB" dirty="0"/>
          </a:p>
        </p:txBody>
      </p:sp>
      <p:sp>
        <p:nvSpPr>
          <p:cNvPr id="8" name="Content Placeholder 2"/>
          <p:cNvSpPr txBox="1">
            <a:spLocks/>
          </p:cNvSpPr>
          <p:nvPr/>
        </p:nvSpPr>
        <p:spPr>
          <a:xfrm>
            <a:off x="480769" y="4275987"/>
            <a:ext cx="8356500" cy="4752000"/>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GB" dirty="0" smtClean="0"/>
              <a:t>Much less weight put on personal statement/references</a:t>
            </a:r>
          </a:p>
          <a:p>
            <a:r>
              <a:rPr lang="en-GB" dirty="0" smtClean="0"/>
              <a:t>Potential/aptitude assessed</a:t>
            </a:r>
            <a:endParaRPr lang="en-GB" dirty="0"/>
          </a:p>
        </p:txBody>
      </p:sp>
      <p:sp>
        <p:nvSpPr>
          <p:cNvPr id="9" name="Title 1"/>
          <p:cNvSpPr txBox="1">
            <a:spLocks/>
          </p:cNvSpPr>
          <p:nvPr/>
        </p:nvSpPr>
        <p:spPr>
          <a:xfrm>
            <a:off x="389172" y="458488"/>
            <a:ext cx="6398479" cy="648000"/>
          </a:xfrm>
          <a:prstGeom prst="rect">
            <a:avLst/>
          </a:prstGeom>
        </p:spPr>
        <p:txBody>
          <a:bodyPr vert="horz" lIns="91440" tIns="45720" rIns="91440" bIns="45720" rtlCol="0" anchor="ctr">
            <a:normAutofit fontScale="92500"/>
          </a:bodyPr>
          <a:lstStyle>
            <a:lvl1pPr algn="l" defTabSz="609585" rtl="0" eaLnBrk="1" latinLnBrk="0" hangingPunct="1">
              <a:spcBef>
                <a:spcPct val="0"/>
              </a:spcBef>
              <a:buNone/>
              <a:defRPr sz="3600" kern="1200">
                <a:solidFill>
                  <a:schemeClr val="tx1"/>
                </a:solidFill>
                <a:latin typeface="+mj-lt"/>
                <a:ea typeface="+mj-ea"/>
                <a:cs typeface="+mj-cs"/>
              </a:defRPr>
            </a:lvl1pPr>
          </a:lstStyle>
          <a:p>
            <a:r>
              <a:rPr lang="en-GB" b="1" dirty="0" smtClean="0"/>
              <a:t>Admissions practice in 2017</a:t>
            </a:r>
            <a:endParaRPr lang="en-GB" b="1" dirty="0"/>
          </a:p>
        </p:txBody>
      </p:sp>
    </p:spTree>
    <p:extLst>
      <p:ext uri="{BB962C8B-B14F-4D97-AF65-F5344CB8AC3E}">
        <p14:creationId xmlns:p14="http://schemas.microsoft.com/office/powerpoint/2010/main" val="161310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p:txBody>
          <a:bodyPr>
            <a:noAutofit/>
          </a:bodyPr>
          <a:lstStyle/>
          <a:p>
            <a:r>
              <a:rPr lang="en-GB" sz="2400" dirty="0" smtClean="0"/>
              <a:t>Student </a:t>
            </a:r>
            <a:r>
              <a:rPr lang="en-GB" sz="2400" dirty="0"/>
              <a:t>admissions to undergraduate programs at 18 UK medical schools from 2007 to 2014</a:t>
            </a:r>
          </a:p>
        </p:txBody>
      </p:sp>
      <p:pic>
        <p:nvPicPr>
          <p:cNvPr id="4" name="Picture 3"/>
          <p:cNvPicPr>
            <a:picLocks noChangeAspect="1"/>
          </p:cNvPicPr>
          <p:nvPr/>
        </p:nvPicPr>
        <p:blipFill>
          <a:blip r:embed="rId3"/>
          <a:stretch>
            <a:fillRect/>
          </a:stretch>
        </p:blipFill>
        <p:spPr>
          <a:xfrm>
            <a:off x="1431669" y="1556792"/>
            <a:ext cx="5893057" cy="3990199"/>
          </a:xfrm>
          <a:prstGeom prst="rect">
            <a:avLst/>
          </a:prstGeom>
        </p:spPr>
      </p:pic>
      <p:sp>
        <p:nvSpPr>
          <p:cNvPr id="5" name="TextBox 4"/>
          <p:cNvSpPr txBox="1"/>
          <p:nvPr/>
        </p:nvSpPr>
        <p:spPr>
          <a:xfrm>
            <a:off x="1259632" y="5661248"/>
            <a:ext cx="6308265" cy="369332"/>
          </a:xfrm>
          <a:prstGeom prst="rect">
            <a:avLst/>
          </a:prstGeom>
          <a:noFill/>
        </p:spPr>
        <p:txBody>
          <a:bodyPr wrap="none" rtlCol="0">
            <a:spAutoFit/>
          </a:bodyPr>
          <a:lstStyle/>
          <a:p>
            <a:r>
              <a:rPr lang="en-GB" dirty="0"/>
              <a:t>Proportion of admissions in each target group from 2007 to 2014</a:t>
            </a:r>
          </a:p>
        </p:txBody>
      </p:sp>
    </p:spTree>
    <p:extLst>
      <p:ext uri="{BB962C8B-B14F-4D97-AF65-F5344CB8AC3E}">
        <p14:creationId xmlns:p14="http://schemas.microsoft.com/office/powerpoint/2010/main" val="9117158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Clear targets</a:t>
            </a:r>
            <a:endParaRPr lang="en-GB" b="1" dirty="0"/>
          </a:p>
        </p:txBody>
      </p:sp>
      <p:sp>
        <p:nvSpPr>
          <p:cNvPr id="3" name="Content Placeholder 2"/>
          <p:cNvSpPr>
            <a:spLocks noGrp="1"/>
          </p:cNvSpPr>
          <p:nvPr>
            <p:ph idx="1"/>
          </p:nvPr>
        </p:nvSpPr>
        <p:spPr>
          <a:xfrm>
            <a:off x="375300" y="1741519"/>
            <a:ext cx="5531519" cy="4752000"/>
          </a:xfrm>
        </p:spPr>
        <p:txBody>
          <a:bodyPr>
            <a:normAutofit lnSpcReduction="10000"/>
          </a:bodyPr>
          <a:lstStyle/>
          <a:p>
            <a:r>
              <a:rPr lang="en-GB" dirty="0" smtClean="0"/>
              <a:t>Sets out </a:t>
            </a:r>
            <a:r>
              <a:rPr lang="en-GB" dirty="0"/>
              <a:t>the target </a:t>
            </a:r>
            <a:r>
              <a:rPr lang="en-GB" dirty="0" smtClean="0"/>
              <a:t>to </a:t>
            </a:r>
            <a:r>
              <a:rPr lang="en-GB" dirty="0"/>
              <a:t>double the proportion of people from disadvantaged backgrounds </a:t>
            </a:r>
            <a:r>
              <a:rPr lang="en-GB" dirty="0" smtClean="0"/>
              <a:t>entering university </a:t>
            </a:r>
            <a:r>
              <a:rPr lang="en-GB" dirty="0"/>
              <a:t>in 2020 compared to </a:t>
            </a:r>
            <a:r>
              <a:rPr lang="en-GB" dirty="0" smtClean="0"/>
              <a:t>2009</a:t>
            </a:r>
          </a:p>
          <a:p>
            <a:pPr marL="0" indent="0">
              <a:buNone/>
            </a:pPr>
            <a:endParaRPr lang="en-GB" sz="1050" dirty="0" smtClean="0"/>
          </a:p>
          <a:p>
            <a:r>
              <a:rPr lang="en-GB" dirty="0" smtClean="0"/>
              <a:t>And the aim to ensure </a:t>
            </a:r>
            <a:r>
              <a:rPr lang="en-GB" dirty="0"/>
              <a:t>that providers properly support students from disadvantaged backgrounds </a:t>
            </a:r>
            <a:r>
              <a:rPr lang="en-GB" dirty="0" smtClean="0"/>
              <a:t>to achieve </a:t>
            </a:r>
            <a:r>
              <a:rPr lang="en-GB" dirty="0"/>
              <a:t>their full </a:t>
            </a:r>
            <a:r>
              <a:rPr lang="en-GB" dirty="0" smtClean="0"/>
              <a:t>potential</a:t>
            </a:r>
          </a:p>
          <a:p>
            <a:endParaRPr lang="en-GB" dirty="0"/>
          </a:p>
        </p:txBody>
      </p:sp>
      <p:sp>
        <p:nvSpPr>
          <p:cNvPr id="4" name="Text Placeholder 3"/>
          <p:cNvSpPr>
            <a:spLocks noGrp="1"/>
          </p:cNvSpPr>
          <p:nvPr>
            <p:ph type="body" sz="quarter" idx="10"/>
          </p:nvPr>
        </p:nvSpPr>
        <p:spPr/>
        <p:txBody>
          <a:bodyPr>
            <a:normAutofit lnSpcReduction="10000"/>
          </a:bodyPr>
          <a:lstStyle/>
          <a:p>
            <a:endParaRPr lang="en-GB"/>
          </a:p>
        </p:txBody>
      </p:sp>
      <p:pic>
        <p:nvPicPr>
          <p:cNvPr id="6" name="Picture 5"/>
          <p:cNvPicPr>
            <a:picLocks noChangeAspect="1"/>
          </p:cNvPicPr>
          <p:nvPr/>
        </p:nvPicPr>
        <p:blipFill>
          <a:blip r:embed="rId3"/>
          <a:stretch>
            <a:fillRect/>
          </a:stretch>
        </p:blipFill>
        <p:spPr>
          <a:xfrm>
            <a:off x="6294600" y="1257300"/>
            <a:ext cx="2437201" cy="4521200"/>
          </a:xfrm>
          <a:prstGeom prst="rect">
            <a:avLst/>
          </a:prstGeom>
        </p:spPr>
      </p:pic>
    </p:spTree>
    <p:extLst>
      <p:ext uri="{BB962C8B-B14F-4D97-AF65-F5344CB8AC3E}">
        <p14:creationId xmlns:p14="http://schemas.microsoft.com/office/powerpoint/2010/main" val="8187252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3"/>
          <a:stretch>
            <a:fillRect/>
          </a:stretch>
        </p:blipFill>
        <p:spPr>
          <a:xfrm>
            <a:off x="0" y="1"/>
            <a:ext cx="9144000" cy="6927273"/>
          </a:xfrm>
          <a:prstGeom prst="rect">
            <a:avLst/>
          </a:prstGeom>
        </p:spPr>
      </p:pic>
    </p:spTree>
    <p:extLst>
      <p:ext uri="{BB962C8B-B14F-4D97-AF65-F5344CB8AC3E}">
        <p14:creationId xmlns:p14="http://schemas.microsoft.com/office/powerpoint/2010/main" val="999622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2" name="Title 1"/>
          <p:cNvSpPr>
            <a:spLocks noGrp="1"/>
          </p:cNvSpPr>
          <p:nvPr>
            <p:ph type="title"/>
          </p:nvPr>
        </p:nvSpPr>
        <p:spPr/>
        <p:txBody>
          <a:bodyPr/>
          <a:lstStyle/>
          <a:p>
            <a:endParaRPr lang="en-GB"/>
          </a:p>
        </p:txBody>
      </p:sp>
      <p:pic>
        <p:nvPicPr>
          <p:cNvPr id="1026" name="Picture 2" descr="https://kittysjones.files.wordpress.com/2016/04/assessment.jpg?w=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745" y="489117"/>
            <a:ext cx="6986588" cy="542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072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Selection</a:t>
            </a:r>
            <a:r>
              <a:rPr lang="en-GB" b="1" dirty="0" smtClean="0"/>
              <a:t> in 2022?</a:t>
            </a:r>
            <a:endParaRPr lang="en-GB"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49104915"/>
              </p:ext>
            </p:extLst>
          </p:nvPr>
        </p:nvGraphicFramePr>
        <p:xfrm>
          <a:off x="375048" y="1606139"/>
          <a:ext cx="8355806" cy="2259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0"/>
          </p:nvPr>
        </p:nvSpPr>
        <p:spPr/>
        <p:txBody>
          <a:bodyPr>
            <a:normAutofit lnSpcReduction="10000"/>
          </a:bodyPr>
          <a:lstStyle/>
          <a:p>
            <a:endParaRPr lang="en-GB" dirty="0"/>
          </a:p>
        </p:txBody>
      </p:sp>
      <p:sp>
        <p:nvSpPr>
          <p:cNvPr id="8" name="Content Placeholder 2"/>
          <p:cNvSpPr txBox="1">
            <a:spLocks/>
          </p:cNvSpPr>
          <p:nvPr/>
        </p:nvSpPr>
        <p:spPr>
          <a:xfrm>
            <a:off x="2117035" y="4143160"/>
            <a:ext cx="7243142" cy="4752000"/>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dirty="0" smtClean="0"/>
              <a:t>Academic selection based on what is needed?</a:t>
            </a:r>
          </a:p>
          <a:p>
            <a:pPr marL="0" indent="0">
              <a:buNone/>
            </a:pPr>
            <a:r>
              <a:rPr lang="en-GB" dirty="0" smtClean="0"/>
              <a:t>Selecting out?</a:t>
            </a:r>
          </a:p>
        </p:txBody>
      </p:sp>
    </p:spTree>
    <p:extLst>
      <p:ext uri="{BB962C8B-B14F-4D97-AF65-F5344CB8AC3E}">
        <p14:creationId xmlns:p14="http://schemas.microsoft.com/office/powerpoint/2010/main" val="154530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GB" dirty="0" smtClean="0"/>
          </a:p>
          <a:p>
            <a:r>
              <a:rPr lang="en-GB" dirty="0" smtClean="0"/>
              <a:t>Nice				</a:t>
            </a:r>
          </a:p>
          <a:p>
            <a:r>
              <a:rPr lang="en-GB" dirty="0" smtClean="0"/>
              <a:t>Kind</a:t>
            </a:r>
          </a:p>
          <a:p>
            <a:r>
              <a:rPr lang="en-GB" dirty="0" smtClean="0"/>
              <a:t>Gentle</a:t>
            </a:r>
          </a:p>
          <a:p>
            <a:r>
              <a:rPr lang="en-GB" dirty="0" smtClean="0"/>
              <a:t>Smell nice</a:t>
            </a:r>
          </a:p>
          <a:p>
            <a:r>
              <a:rPr lang="en-GB" dirty="0" smtClean="0"/>
              <a:t>Funny</a:t>
            </a:r>
          </a:p>
          <a:p>
            <a:r>
              <a:rPr lang="en-GB" dirty="0" smtClean="0"/>
              <a:t>Nice teeth</a:t>
            </a:r>
          </a:p>
          <a:p>
            <a:r>
              <a:rPr lang="en-GB" dirty="0" smtClean="0"/>
              <a:t>Good at fixing teeth </a:t>
            </a:r>
          </a:p>
          <a:p>
            <a:endParaRPr lang="en-GB" dirty="0" smtClean="0"/>
          </a:p>
          <a:p>
            <a:endParaRPr lang="en-GB" dirty="0" smtClean="0"/>
          </a:p>
          <a:p>
            <a:endParaRPr lang="en-GB" dirty="0" smtClean="0"/>
          </a:p>
          <a:p>
            <a:endParaRPr lang="en-GB" dirty="0"/>
          </a:p>
        </p:txBody>
      </p:sp>
      <p:sp>
        <p:nvSpPr>
          <p:cNvPr id="2" name="Title 1"/>
          <p:cNvSpPr>
            <a:spLocks noGrp="1"/>
          </p:cNvSpPr>
          <p:nvPr>
            <p:ph type="title"/>
          </p:nvPr>
        </p:nvSpPr>
        <p:spPr/>
        <p:txBody>
          <a:bodyPr>
            <a:noAutofit/>
          </a:bodyPr>
          <a:lstStyle/>
          <a:p>
            <a:r>
              <a:rPr lang="en-GB" sz="3200" dirty="0" smtClean="0"/>
              <a:t>What qualities do we want in a dentist (when we are 10 years old)?</a:t>
            </a:r>
            <a:endParaRPr lang="en-GB"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965034"/>
            <a:ext cx="3096344"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4622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Future Admissions research</a:t>
            </a:r>
            <a:endParaRPr lang="en-GB" sz="3600" dirty="0"/>
          </a:p>
        </p:txBody>
      </p:sp>
      <p:sp>
        <p:nvSpPr>
          <p:cNvPr id="3" name="Content Placeholder 2"/>
          <p:cNvSpPr>
            <a:spLocks noGrp="1"/>
          </p:cNvSpPr>
          <p:nvPr>
            <p:ph idx="1"/>
          </p:nvPr>
        </p:nvSpPr>
        <p:spPr/>
        <p:txBody>
          <a:bodyPr>
            <a:normAutofit/>
          </a:bodyPr>
          <a:lstStyle/>
          <a:p>
            <a:r>
              <a:rPr lang="en-GB" sz="2000" b="1" dirty="0" smtClean="0"/>
              <a:t>Future-orientated </a:t>
            </a:r>
            <a:r>
              <a:rPr lang="en-GB" sz="2000" b="1" dirty="0"/>
              <a:t>job analysis studies </a:t>
            </a:r>
            <a:r>
              <a:rPr lang="en-GB" sz="2000" dirty="0"/>
              <a:t>are needed to inform </a:t>
            </a:r>
            <a:r>
              <a:rPr lang="en-GB" sz="2000" dirty="0" smtClean="0"/>
              <a:t>selection criteria: “What </a:t>
            </a:r>
            <a:r>
              <a:rPr lang="en-GB" sz="2000" dirty="0"/>
              <a:t>attributes are </a:t>
            </a:r>
            <a:r>
              <a:rPr lang="en-GB" sz="2000" dirty="0" smtClean="0"/>
              <a:t>important </a:t>
            </a:r>
            <a:r>
              <a:rPr lang="en-GB" sz="2000" dirty="0"/>
              <a:t>to </a:t>
            </a:r>
            <a:r>
              <a:rPr lang="en-GB" sz="2000" dirty="0" smtClean="0"/>
              <a:t>being </a:t>
            </a:r>
            <a:r>
              <a:rPr lang="en-GB" sz="2000" dirty="0"/>
              <a:t>an effective healthcare practitioner in the next 20 </a:t>
            </a:r>
            <a:r>
              <a:rPr lang="en-GB" sz="2000" dirty="0" smtClean="0"/>
              <a:t>years </a:t>
            </a:r>
            <a:r>
              <a:rPr lang="en-GB" sz="2000" dirty="0"/>
              <a:t>and </a:t>
            </a:r>
            <a:r>
              <a:rPr lang="en-GB" sz="2000" dirty="0" smtClean="0"/>
              <a:t>beyond?”</a:t>
            </a:r>
          </a:p>
          <a:p>
            <a:endParaRPr lang="en-GB" sz="2000" b="1" dirty="0" smtClean="0"/>
          </a:p>
          <a:p>
            <a:r>
              <a:rPr lang="en-GB" sz="2000" dirty="0"/>
              <a:t>Use of </a:t>
            </a:r>
            <a:r>
              <a:rPr lang="en-GB" sz="2000" b="1" dirty="0"/>
              <a:t>job-relevant criteria </a:t>
            </a:r>
            <a:r>
              <a:rPr lang="en-GB" sz="2000" dirty="0"/>
              <a:t>to make selection </a:t>
            </a:r>
            <a:r>
              <a:rPr lang="en-GB" sz="2000" dirty="0" smtClean="0"/>
              <a:t>decisions: the </a:t>
            </a:r>
            <a:r>
              <a:rPr lang="en-GB" sz="2000" dirty="0"/>
              <a:t>output of job analysis studies provides a list of </a:t>
            </a:r>
            <a:r>
              <a:rPr lang="en-GB" sz="2000" dirty="0" smtClean="0"/>
              <a:t>job-relevant </a:t>
            </a:r>
            <a:endParaRPr lang="en-GB" sz="2000" dirty="0"/>
          </a:p>
          <a:p>
            <a:pPr marL="109728" indent="0">
              <a:buNone/>
            </a:pPr>
            <a:r>
              <a:rPr lang="en-GB" sz="2000" dirty="0" smtClean="0"/>
              <a:t>   knowledge</a:t>
            </a:r>
            <a:r>
              <a:rPr lang="en-GB" sz="2000" dirty="0"/>
              <a:t>, skills and attributes required for </a:t>
            </a:r>
            <a:r>
              <a:rPr lang="en-GB" sz="2000" dirty="0" smtClean="0"/>
              <a:t>competence</a:t>
            </a:r>
          </a:p>
          <a:p>
            <a:pPr marL="109728" indent="0">
              <a:buNone/>
            </a:pPr>
            <a:endParaRPr lang="en-GB" sz="2000" dirty="0"/>
          </a:p>
          <a:p>
            <a:r>
              <a:rPr lang="en-GB" sz="2000" dirty="0" smtClean="0"/>
              <a:t>More </a:t>
            </a:r>
            <a:r>
              <a:rPr lang="en-GB" sz="2000" b="1" dirty="0" smtClean="0"/>
              <a:t>high quality</a:t>
            </a:r>
            <a:r>
              <a:rPr lang="en-GB" sz="2000" b="1" dirty="0"/>
              <a:t>, </a:t>
            </a:r>
            <a:r>
              <a:rPr lang="en-GB" sz="2000" b="1" dirty="0" smtClean="0"/>
              <a:t>large scale </a:t>
            </a:r>
            <a:r>
              <a:rPr lang="en-GB" sz="2000" b="1" dirty="0"/>
              <a:t>and longitudinal </a:t>
            </a:r>
            <a:r>
              <a:rPr lang="en-GB" sz="2000" b="1" dirty="0" smtClean="0"/>
              <a:t>studies </a:t>
            </a:r>
            <a:r>
              <a:rPr lang="en-GB" sz="2000" dirty="0" smtClean="0"/>
              <a:t>required looking at predictive validity of selection methods- must be multicentre, not single site. Practical assessments must also be looked at. </a:t>
            </a:r>
            <a:r>
              <a:rPr lang="en-GB" sz="2000" dirty="0"/>
              <a:t/>
            </a:r>
            <a:br>
              <a:rPr lang="en-GB" sz="2000" dirty="0"/>
            </a:br>
            <a:endParaRPr lang="en-GB" sz="2000" b="1" dirty="0"/>
          </a:p>
        </p:txBody>
      </p:sp>
      <p:sp>
        <p:nvSpPr>
          <p:cNvPr id="5" name="Text Placeholder 4"/>
          <p:cNvSpPr>
            <a:spLocks noGrp="1"/>
          </p:cNvSpPr>
          <p:nvPr>
            <p:ph type="body" sz="quarter" idx="11"/>
          </p:nvPr>
        </p:nvSpPr>
        <p:spPr>
          <a:xfrm>
            <a:off x="3059832" y="6319839"/>
            <a:ext cx="5671968" cy="395861"/>
          </a:xfrm>
        </p:spPr>
        <p:txBody>
          <a:bodyPr>
            <a:normAutofit fontScale="55000" lnSpcReduction="20000"/>
          </a:bodyPr>
          <a:lstStyle/>
          <a:p>
            <a:r>
              <a:rPr lang="en-GB" dirty="0" err="1"/>
              <a:t>Zibarras</a:t>
            </a:r>
            <a:r>
              <a:rPr lang="en-GB" dirty="0"/>
              <a:t> L, Patterson F, Driver R. A future research agenda for selection into healthcare. </a:t>
            </a:r>
          </a:p>
          <a:p>
            <a:r>
              <a:rPr lang="en-GB" dirty="0"/>
              <a:t>European Journal Of Dental Education · June 2017</a:t>
            </a:r>
          </a:p>
        </p:txBody>
      </p:sp>
    </p:spTree>
    <p:extLst>
      <p:ext uri="{BB962C8B-B14F-4D97-AF65-F5344CB8AC3E}">
        <p14:creationId xmlns:p14="http://schemas.microsoft.com/office/powerpoint/2010/main" val="23608126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buzzkenya.com/wp-content/uploads/2014/02/ques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341" y="1013849"/>
            <a:ext cx="6200727" cy="4811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257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Gentle</a:t>
            </a:r>
          </a:p>
          <a:p>
            <a:r>
              <a:rPr lang="en-GB" dirty="0"/>
              <a:t>Kind</a:t>
            </a:r>
          </a:p>
          <a:p>
            <a:r>
              <a:rPr lang="en-GB" dirty="0" smtClean="0"/>
              <a:t>Honest</a:t>
            </a:r>
          </a:p>
          <a:p>
            <a:r>
              <a:rPr lang="en-GB" dirty="0" smtClean="0"/>
              <a:t>Good with their hands</a:t>
            </a:r>
          </a:p>
          <a:p>
            <a:r>
              <a:rPr lang="en-GB" dirty="0" smtClean="0"/>
              <a:t>Knows what they are doing/up to date</a:t>
            </a:r>
          </a:p>
          <a:p>
            <a:r>
              <a:rPr lang="en-GB" dirty="0" smtClean="0"/>
              <a:t>Friendly/chatty</a:t>
            </a:r>
          </a:p>
          <a:p>
            <a:r>
              <a:rPr lang="en-GB" dirty="0" smtClean="0"/>
              <a:t>Clean</a:t>
            </a:r>
          </a:p>
          <a:p>
            <a:r>
              <a:rPr lang="en-GB" dirty="0" smtClean="0"/>
              <a:t>Good listener</a:t>
            </a:r>
          </a:p>
          <a:p>
            <a:r>
              <a:rPr lang="en-GB" dirty="0" smtClean="0"/>
              <a:t>Explains options/procedures</a:t>
            </a:r>
          </a:p>
          <a:p>
            <a:endParaRPr lang="en-GB" dirty="0" smtClean="0"/>
          </a:p>
          <a:p>
            <a:endParaRPr lang="en-GB" dirty="0" smtClean="0"/>
          </a:p>
          <a:p>
            <a:endParaRPr lang="en-GB" dirty="0"/>
          </a:p>
        </p:txBody>
      </p:sp>
      <p:sp>
        <p:nvSpPr>
          <p:cNvPr id="2" name="Title 1"/>
          <p:cNvSpPr>
            <a:spLocks noGrp="1"/>
          </p:cNvSpPr>
          <p:nvPr>
            <p:ph type="title"/>
          </p:nvPr>
        </p:nvSpPr>
        <p:spPr/>
        <p:txBody>
          <a:bodyPr>
            <a:normAutofit/>
          </a:bodyPr>
          <a:lstStyle/>
          <a:p>
            <a:r>
              <a:rPr lang="en-GB" dirty="0" smtClean="0"/>
              <a:t>What adult patients want</a:t>
            </a:r>
            <a:endParaRPr lang="en-GB" dirty="0"/>
          </a:p>
        </p:txBody>
      </p:sp>
    </p:spTree>
    <p:extLst>
      <p:ext uri="{BB962C8B-B14F-4D97-AF65-F5344CB8AC3E}">
        <p14:creationId xmlns:p14="http://schemas.microsoft.com/office/powerpoint/2010/main" val="1136233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989040"/>
          </a:xfrm>
        </p:spPr>
        <p:txBody>
          <a:bodyPr/>
          <a:lstStyle/>
          <a:p>
            <a:r>
              <a:rPr lang="en-GB" dirty="0"/>
              <a:t>Professionalism / Conduct</a:t>
            </a:r>
          </a:p>
          <a:p>
            <a:r>
              <a:rPr lang="en-GB" dirty="0" smtClean="0"/>
              <a:t>Clinical </a:t>
            </a:r>
            <a:r>
              <a:rPr lang="en-GB" dirty="0"/>
              <a:t>competence / </a:t>
            </a:r>
            <a:r>
              <a:rPr lang="en-GB" dirty="0" smtClean="0"/>
              <a:t>Aptitude</a:t>
            </a:r>
            <a:endParaRPr lang="en-GB" dirty="0"/>
          </a:p>
          <a:p>
            <a:r>
              <a:rPr lang="en-GB" dirty="0" smtClean="0"/>
              <a:t>Patient </a:t>
            </a:r>
            <a:r>
              <a:rPr lang="en-GB" dirty="0"/>
              <a:t>Focus</a:t>
            </a:r>
          </a:p>
          <a:p>
            <a:r>
              <a:rPr lang="en-GB" dirty="0" smtClean="0"/>
              <a:t>Compliance-related </a:t>
            </a:r>
            <a:r>
              <a:rPr lang="en-GB" dirty="0"/>
              <a:t>/ Quality </a:t>
            </a:r>
            <a:r>
              <a:rPr lang="en-GB" dirty="0" smtClean="0"/>
              <a:t>assurance</a:t>
            </a:r>
            <a:endParaRPr lang="en-GB" dirty="0"/>
          </a:p>
        </p:txBody>
      </p:sp>
      <p:sp>
        <p:nvSpPr>
          <p:cNvPr id="2" name="Title 1"/>
          <p:cNvSpPr>
            <a:spLocks noGrp="1"/>
          </p:cNvSpPr>
          <p:nvPr>
            <p:ph type="title"/>
          </p:nvPr>
        </p:nvSpPr>
        <p:spPr/>
        <p:txBody>
          <a:bodyPr>
            <a:noAutofit/>
          </a:bodyPr>
          <a:lstStyle/>
          <a:p>
            <a:r>
              <a:rPr lang="en-GB" sz="2800" dirty="0" smtClean="0"/>
              <a:t>Important attributes wanted by dentists</a:t>
            </a:r>
            <a:endParaRPr lang="en-GB" sz="2800" dirty="0"/>
          </a:p>
        </p:txBody>
      </p:sp>
      <p:sp>
        <p:nvSpPr>
          <p:cNvPr id="4" name="TextBox 3"/>
          <p:cNvSpPr txBox="1"/>
          <p:nvPr/>
        </p:nvSpPr>
        <p:spPr>
          <a:xfrm>
            <a:off x="518755" y="5373216"/>
            <a:ext cx="8280920" cy="338554"/>
          </a:xfrm>
          <a:prstGeom prst="rect">
            <a:avLst/>
          </a:prstGeom>
          <a:noFill/>
        </p:spPr>
        <p:txBody>
          <a:bodyPr wrap="square" rtlCol="0">
            <a:spAutoFit/>
          </a:bodyPr>
          <a:lstStyle/>
          <a:p>
            <a:r>
              <a:rPr lang="en-GB" sz="1600" dirty="0"/>
              <a:t>General Dental </a:t>
            </a:r>
            <a:r>
              <a:rPr lang="en-GB" sz="1600" dirty="0" smtClean="0"/>
              <a:t>Council Revalidation </a:t>
            </a:r>
            <a:r>
              <a:rPr lang="en-GB" sz="1600" dirty="0"/>
              <a:t>Stage 1 Feasibility </a:t>
            </a:r>
            <a:r>
              <a:rPr lang="en-GB" sz="1600" dirty="0" smtClean="0"/>
              <a:t>Study Final Report 2009</a:t>
            </a:r>
            <a:endParaRPr lang="en-GB" sz="1600" dirty="0"/>
          </a:p>
        </p:txBody>
      </p:sp>
    </p:spTree>
    <p:extLst>
      <p:ext uri="{BB962C8B-B14F-4D97-AF65-F5344CB8AC3E}">
        <p14:creationId xmlns:p14="http://schemas.microsoft.com/office/powerpoint/2010/main" val="1362278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80712814"/>
              </p:ext>
            </p:extLst>
          </p:nvPr>
        </p:nvGraphicFramePr>
        <p:xfrm>
          <a:off x="375994" y="1106489"/>
          <a:ext cx="8355806" cy="2970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0"/>
          </p:nvPr>
        </p:nvSpPr>
        <p:spPr/>
        <p:txBody>
          <a:bodyPr>
            <a:normAutofit lnSpcReduction="10000"/>
          </a:bodyPr>
          <a:lstStyle/>
          <a:p>
            <a:endParaRPr lang="en-GB" dirty="0"/>
          </a:p>
        </p:txBody>
      </p:sp>
      <p:sp>
        <p:nvSpPr>
          <p:cNvPr id="8" name="Content Placeholder 2"/>
          <p:cNvSpPr txBox="1">
            <a:spLocks/>
          </p:cNvSpPr>
          <p:nvPr/>
        </p:nvSpPr>
        <p:spPr>
          <a:xfrm>
            <a:off x="480769" y="4275987"/>
            <a:ext cx="8356500" cy="4752000"/>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endParaRPr lang="en-GB" dirty="0"/>
          </a:p>
        </p:txBody>
      </p:sp>
      <p:sp>
        <p:nvSpPr>
          <p:cNvPr id="9" name="Title 1"/>
          <p:cNvSpPr txBox="1">
            <a:spLocks/>
          </p:cNvSpPr>
          <p:nvPr/>
        </p:nvSpPr>
        <p:spPr>
          <a:xfrm>
            <a:off x="389172" y="458488"/>
            <a:ext cx="6398479" cy="648000"/>
          </a:xfrm>
          <a:prstGeom prst="rect">
            <a:avLst/>
          </a:prstGeom>
        </p:spPr>
        <p:txBody>
          <a:bodyPr vert="horz" lIns="91440" tIns="45720" rIns="91440" bIns="45720" rtlCol="0" anchor="ctr">
            <a:normAutofit fontScale="92500"/>
          </a:bodyPr>
          <a:lstStyle>
            <a:lvl1pPr algn="l" defTabSz="609585" rtl="0" eaLnBrk="1" latinLnBrk="0" hangingPunct="1">
              <a:spcBef>
                <a:spcPct val="0"/>
              </a:spcBef>
              <a:buNone/>
              <a:defRPr sz="3600" kern="1200">
                <a:solidFill>
                  <a:schemeClr val="tx1"/>
                </a:solidFill>
                <a:latin typeface="+mj-lt"/>
                <a:ea typeface="+mj-ea"/>
                <a:cs typeface="+mj-cs"/>
              </a:defRPr>
            </a:lvl1pPr>
          </a:lstStyle>
          <a:p>
            <a:r>
              <a:rPr lang="en-GB" b="1" dirty="0" smtClean="0"/>
              <a:t>Admissions processes in 2006</a:t>
            </a:r>
            <a:endParaRPr lang="en-GB" b="1" dirty="0"/>
          </a:p>
        </p:txBody>
      </p:sp>
    </p:spTree>
    <p:extLst>
      <p:ext uri="{BB962C8B-B14F-4D97-AF65-F5344CB8AC3E}">
        <p14:creationId xmlns:p14="http://schemas.microsoft.com/office/powerpoint/2010/main" val="108198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435280" cy="4525963"/>
          </a:xfrm>
        </p:spPr>
        <p:txBody>
          <a:bodyPr/>
          <a:lstStyle/>
          <a:p>
            <a:r>
              <a:rPr lang="en-GB" dirty="0" smtClean="0"/>
              <a:t>Levelling the playing field for:</a:t>
            </a:r>
          </a:p>
          <a:p>
            <a:endParaRPr lang="en-GB" dirty="0" smtClean="0"/>
          </a:p>
          <a:p>
            <a:r>
              <a:rPr lang="en-GB" dirty="0" smtClean="0"/>
              <a:t>minority groups </a:t>
            </a:r>
          </a:p>
          <a:p>
            <a:r>
              <a:rPr lang="en-GB" dirty="0" smtClean="0"/>
              <a:t>those with disabilities</a:t>
            </a:r>
          </a:p>
          <a:p>
            <a:r>
              <a:rPr lang="en-GB" dirty="0" smtClean="0"/>
              <a:t>those from poorer socioeconomic backgrounds</a:t>
            </a:r>
          </a:p>
          <a:p>
            <a:endParaRPr lang="en-GB" dirty="0" smtClean="0"/>
          </a:p>
          <a:p>
            <a:r>
              <a:rPr lang="en-GB" dirty="0" smtClean="0"/>
              <a:t>Relatively short history of 20 years, starting with the Dearing report</a:t>
            </a:r>
          </a:p>
          <a:p>
            <a:endParaRPr lang="en-GB" dirty="0" smtClean="0"/>
          </a:p>
          <a:p>
            <a:endParaRPr lang="en-GB" dirty="0"/>
          </a:p>
        </p:txBody>
      </p:sp>
      <p:sp>
        <p:nvSpPr>
          <p:cNvPr id="2" name="Title 1"/>
          <p:cNvSpPr>
            <a:spLocks noGrp="1"/>
          </p:cNvSpPr>
          <p:nvPr>
            <p:ph type="title"/>
          </p:nvPr>
        </p:nvSpPr>
        <p:spPr/>
        <p:txBody>
          <a:bodyPr/>
          <a:lstStyle/>
          <a:p>
            <a:r>
              <a:rPr lang="en-GB" dirty="0" smtClean="0"/>
              <a:t>Widening Access</a:t>
            </a:r>
            <a:endParaRPr lang="en-GB" dirty="0"/>
          </a:p>
        </p:txBody>
      </p:sp>
    </p:spTree>
    <p:extLst>
      <p:ext uri="{BB962C8B-B14F-4D97-AF65-F5344CB8AC3E}">
        <p14:creationId xmlns:p14="http://schemas.microsoft.com/office/powerpoint/2010/main" val="806889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75300" y="1411200"/>
            <a:ext cx="8589188" cy="4970128"/>
          </a:xfrm>
        </p:spPr>
        <p:txBody>
          <a:bodyPr/>
          <a:lstStyle/>
          <a:p>
            <a:endParaRPr lang="en-GB" dirty="0"/>
          </a:p>
        </p:txBody>
      </p:sp>
      <p:sp>
        <p:nvSpPr>
          <p:cNvPr id="4" name="Text Placeholder 3"/>
          <p:cNvSpPr>
            <a:spLocks noGrp="1"/>
          </p:cNvSpPr>
          <p:nvPr>
            <p:ph type="body" sz="quarter" idx="10"/>
          </p:nvPr>
        </p:nvSpPr>
        <p:spPr/>
        <p:txBody>
          <a:bodyPr>
            <a:normAutofit fontScale="92500" lnSpcReduction="10000"/>
          </a:bodyPr>
          <a:lstStyle/>
          <a:p>
            <a:endParaRPr lang="en-GB"/>
          </a:p>
        </p:txBody>
      </p:sp>
      <p:pic>
        <p:nvPicPr>
          <p:cNvPr id="3074" name="Picture 2" descr="https://image.slidesharecdn.com/9ea2f2cc-0de8-498a-a00e-55e6d4eb5f28-170215084832/95/valedictory-lecture-19-638.jpg?cb=14871485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76672"/>
            <a:ext cx="7560840" cy="5808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1312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5922</TotalTime>
  <Words>3257</Words>
  <Application>Microsoft Office PowerPoint</Application>
  <PresentationFormat>On-screen Show (4:3)</PresentationFormat>
  <Paragraphs>416</Paragraphs>
  <Slides>41</Slides>
  <Notes>41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ＭＳ Ｐゴシック</vt:lpstr>
      <vt:lpstr>Arial</vt:lpstr>
      <vt:lpstr>Arial Narrow</vt:lpstr>
      <vt:lpstr>Calibri</vt:lpstr>
      <vt:lpstr>Calibri Light</vt:lpstr>
      <vt:lpstr>Cambria</vt:lpstr>
      <vt:lpstr>Gill Sans MT</vt:lpstr>
      <vt:lpstr>Lucida Sans Unicode</vt:lpstr>
      <vt:lpstr>Times New Roman</vt:lpstr>
      <vt:lpstr>Verdana</vt:lpstr>
      <vt:lpstr>Wingdings</vt:lpstr>
      <vt:lpstr>Wingdings 2</vt:lpstr>
      <vt:lpstr>Wingdings 3</vt:lpstr>
      <vt:lpstr>Concourse</vt:lpstr>
      <vt:lpstr>Dental and medical school admissions-are we doing it right?</vt:lpstr>
      <vt:lpstr>Admissions Procedures</vt:lpstr>
      <vt:lpstr>What attributes do we want in a qualified dentist?</vt:lpstr>
      <vt:lpstr>What qualities do we want in a dentist (when we are 10 years old)?</vt:lpstr>
      <vt:lpstr>What adult patients want</vt:lpstr>
      <vt:lpstr>Important attributes wanted by dentists</vt:lpstr>
      <vt:lpstr>PowerPoint Presentation</vt:lpstr>
      <vt:lpstr>Widening Access</vt:lpstr>
      <vt:lpstr>PowerPoint Presentation</vt:lpstr>
      <vt:lpstr>Dearing report</vt:lpstr>
      <vt:lpstr>Recommendations</vt:lpstr>
      <vt:lpstr>PowerPoint Presentation</vt:lpstr>
      <vt:lpstr>Schwartz Report 2004  5 key principles</vt:lpstr>
      <vt:lpstr>PowerPoint Presentation</vt:lpstr>
      <vt:lpstr>PowerPoint Presentation</vt:lpstr>
      <vt:lpstr>PowerPoint Presentation</vt:lpstr>
      <vt:lpstr>Academic records</vt:lpstr>
      <vt:lpstr>   Prior academic achievement? </vt:lpstr>
      <vt:lpstr>Prior attainment</vt:lpstr>
      <vt:lpstr>Personal Statements</vt:lpstr>
      <vt:lpstr>References</vt:lpstr>
      <vt:lpstr>PowerPoint Presentation</vt:lpstr>
      <vt:lpstr>Personality &amp; Emotional Intelligence (EI) </vt:lpstr>
      <vt:lpstr>Situational Judgement Tests (SJTs)</vt:lpstr>
      <vt:lpstr>Interviews &amp; Multiple Mini Interviews (MMIs)</vt:lpstr>
      <vt:lpstr>PowerPoint Presentation</vt:lpstr>
      <vt:lpstr>“Good with their hands”</vt:lpstr>
      <vt:lpstr>Dexterity</vt:lpstr>
      <vt:lpstr>Widening Access</vt:lpstr>
      <vt:lpstr>PowerPoint Presentation</vt:lpstr>
      <vt:lpstr>School – available from UCAS </vt:lpstr>
      <vt:lpstr>Neighbourhood – available from UCAS</vt:lpstr>
      <vt:lpstr>Individual level – available from UCAS</vt:lpstr>
      <vt:lpstr>PowerPoint Presentation</vt:lpstr>
      <vt:lpstr>Student admissions to undergraduate programs at 18 UK medical schools from 2007 to 2014</vt:lpstr>
      <vt:lpstr>Clear targets</vt:lpstr>
      <vt:lpstr>PowerPoint Presentation</vt:lpstr>
      <vt:lpstr>PowerPoint Presentation</vt:lpstr>
      <vt:lpstr>Selection in 2022?</vt:lpstr>
      <vt:lpstr>Future Admissions research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Rhoda MacKenzie</dc:creator>
  <cp:lastModifiedBy>Deirdre Kelliher</cp:lastModifiedBy>
  <cp:revision>56</cp:revision>
  <dcterms:created xsi:type="dcterms:W3CDTF">2017-09-14T12:13:49Z</dcterms:created>
  <dcterms:modified xsi:type="dcterms:W3CDTF">2018-08-31T10:11:59Z</dcterms:modified>
</cp:coreProperties>
</file>