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91" r:id="rId4"/>
    <p:sldId id="292" r:id="rId5"/>
    <p:sldId id="293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90" r:id="rId15"/>
    <p:sldId id="269" r:id="rId16"/>
    <p:sldId id="270" r:id="rId17"/>
    <p:sldId id="271" r:id="rId18"/>
    <p:sldId id="272" r:id="rId19"/>
    <p:sldId id="273" r:id="rId20"/>
    <p:sldId id="278" r:id="rId21"/>
    <p:sldId id="279" r:id="rId22"/>
    <p:sldId id="280" r:id="rId23"/>
    <p:sldId id="281" r:id="rId24"/>
    <p:sldId id="284" r:id="rId25"/>
    <p:sldId id="297" r:id="rId26"/>
    <p:sldId id="296" r:id="rId27"/>
    <p:sldId id="295" r:id="rId28"/>
    <p:sldId id="294" r:id="rId29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81673" autoAdjust="0"/>
  </p:normalViewPr>
  <p:slideViewPr>
    <p:cSldViewPr>
      <p:cViewPr varScale="1">
        <p:scale>
          <a:sx n="63" d="100"/>
          <a:sy n="63" d="100"/>
        </p:scale>
        <p:origin x="12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D9901-940C-4ACF-8015-FAFCAF1A5C5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59B08-9AE3-4ED8-B165-1B64C9E3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777602" y="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9DA48B1-C3D6-4BEF-AE57-7329E5636CDF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66909" y="4751218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44F94C-2467-4AA4-92CA-E2C0C6CBC2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DC84A3-2FE4-49E8-A5DF-EF5BA0B7C01A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Different modalities have been introduced to increase the PEEK bioactivity including PEEK surface treatment, coating, and composite combination with bioactive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5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In the last decades, PEEK implant has been used in orthopedic and spinal surgery.</a:t>
            </a:r>
          </a:p>
          <a:p>
            <a:pPr lvl="0"/>
            <a:endParaRPr lang="en-GB"/>
          </a:p>
          <a:p>
            <a:pPr lvl="0"/>
            <a:r>
              <a:rPr lang="en-GB"/>
              <a:t>This is a biocompatible material that had very good results in some studies of hip replacement, fracture fixations and spinal prostheses. </a:t>
            </a:r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408A6A-8D3A-4BBE-9F0E-37173D9FC839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8146D3-C4C0-4176-84EF-CE7C67567057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90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6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Should I put CA of this paper ??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44A4DC-D385-450B-9177-12AFAA5A7E71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Both paper present the same implant BIOPIK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9E88A6-B636-460C-A2C6-483B860C20CE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/>
              <a:t>The target outcome would be an improved and rapid response of human bone marrow </a:t>
            </a:r>
            <a:r>
              <a:rPr lang="en-GB" dirty="0" err="1"/>
              <a:t>mesenchymal</a:t>
            </a:r>
            <a:r>
              <a:rPr lang="en-GB" dirty="0"/>
              <a:t> cells with respect to </a:t>
            </a:r>
            <a:r>
              <a:rPr lang="en-GB" dirty="0" err="1"/>
              <a:t>osteoblastic</a:t>
            </a:r>
            <a:r>
              <a:rPr lang="en-GB" dirty="0"/>
              <a:t> differentiation around the surface of the material compared to other implant materials. This would in theory improve the quality and stability of the bone/implant interface. </a:t>
            </a:r>
            <a:endParaRPr lang="en-US" dirty="0"/>
          </a:p>
          <a:p>
            <a:pPr lvl="0"/>
            <a:r>
              <a:rPr lang="en-GB" dirty="0"/>
              <a:t> </a:t>
            </a:r>
            <a:endParaRPr lang="en-US" dirty="0"/>
          </a:p>
          <a:p>
            <a:pPr lvl="0"/>
            <a:r>
              <a:rPr lang="en-GB" dirty="0"/>
              <a:t>Another important outcome could be the reduction of the </a:t>
            </a:r>
            <a:r>
              <a:rPr lang="en-GB" dirty="0" err="1"/>
              <a:t>osseointegration</a:t>
            </a:r>
            <a:r>
              <a:rPr lang="en-GB" dirty="0"/>
              <a:t> time around the implant. This would result in reduced bone healing times in the pursuit of perfection in the hard tissue response to dental implants.</a:t>
            </a:r>
            <a:endParaRPr lang="en-US" dirty="0"/>
          </a:p>
          <a:p>
            <a:pPr lvl="0"/>
            <a:r>
              <a:rPr lang="en-GB" dirty="0"/>
              <a:t> </a:t>
            </a:r>
            <a:endParaRPr lang="en-US" dirty="0"/>
          </a:p>
          <a:p>
            <a:pPr lvl="0"/>
            <a:r>
              <a:rPr lang="en-GB" dirty="0"/>
              <a:t> </a:t>
            </a:r>
            <a:endParaRPr lang="en-US" dirty="0"/>
          </a:p>
          <a:p>
            <a:pPr lvl="0"/>
            <a:endParaRPr lang="en-US" u="sng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460538-C42F-4147-9382-A89B8BE71E7B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74A93A-2DB3-459F-9C23-E633B8480990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8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29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8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5" y="9377309"/>
            <a:ext cx="2889933" cy="4953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F8FC51-1187-44EE-B248-3DD5730DDBCE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3063" y="1233488"/>
            <a:ext cx="5922962" cy="3332162"/>
          </a:xfrm>
          <a:ln/>
        </p:spPr>
      </p:sp>
      <p:sp>
        <p:nvSpPr>
          <p:cNvPr id="5017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endParaRPr smtClean="0"/>
          </a:p>
        </p:txBody>
      </p:sp>
      <p:sp>
        <p:nvSpPr>
          <p:cNvPr id="50180" name="Slide Number Placeholder 3"/>
          <p:cNvSpPr txBox="1">
            <a:spLocks noChangeArrowheads="1"/>
          </p:cNvSpPr>
          <p:nvPr/>
        </p:nvSpPr>
        <p:spPr bwMode="auto"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BD1CF4A-93C2-425A-AC8E-BB36BDBB82A5}" type="slidenum">
              <a:rPr lang="en-US" sz="1200">
                <a:solidFill>
                  <a:srgbClr val="000000"/>
                </a:solidFill>
              </a:rPr>
              <a:pPr algn="r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F56189-03AB-4F73-A9A5-D5662A99CBA5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Titanium, and its alloys, have been proven to have excellent biocompatibility and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</a:rPr>
              <a:t>osseointegrative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 properties. but</a:t>
            </a:r>
            <a:endParaRPr lang="en-US" dirty="0" smtClean="0"/>
          </a:p>
          <a:p>
            <a:pPr lvl="0"/>
            <a:r>
              <a:rPr lang="en-US" dirty="0" smtClean="0"/>
              <a:t>Due </a:t>
            </a:r>
            <a:r>
              <a:rPr lang="en-US" dirty="0"/>
              <a:t>to this stiffness  implant don’t strain the bone adequately which can result in disuse atrophy</a:t>
            </a:r>
          </a:p>
          <a:p>
            <a:pPr lvl="0"/>
            <a:r>
              <a:rPr lang="en-US" dirty="0"/>
              <a:t>difference in the elastic moduli of a titanium implant and its surrounding bone This may cause stress in the implant-bone interface</a:t>
            </a:r>
          </a:p>
          <a:p>
            <a:pPr lvl="0"/>
            <a:r>
              <a:rPr lang="en-US" dirty="0"/>
              <a:t>during load transfer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0A32C0-C9D6-45D9-9408-5364A4D3862D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composed of an aromatic backbone molecular chain connected by ketone and ether functional groups between aryl rings which has the formula</a:t>
            </a:r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377311"/>
            <a:ext cx="2889938" cy="495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8A4538-4B05-4BE7-AF51-3172D5FDF5ED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1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prevents the cellular response to this surface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4F94C-2467-4AA4-92CA-E2C0C6CBC2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3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/>
          <p:nvPr/>
        </p:nvSpPr>
        <p:spPr>
          <a:xfrm>
            <a:off x="0" y="4323813"/>
            <a:ext cx="1744647" cy="778593"/>
          </a:xfrm>
          <a:custGeom>
            <a:avLst/>
            <a:gdLst>
              <a:gd name="f0" fmla="val w"/>
              <a:gd name="f1" fmla="val h"/>
              <a:gd name="f2" fmla="val 0"/>
              <a:gd name="f3" fmla="val 372"/>
              <a:gd name="f4" fmla="val 166"/>
              <a:gd name="f5" fmla="val 287"/>
              <a:gd name="f6" fmla="val 290"/>
              <a:gd name="f7" fmla="val 292"/>
              <a:gd name="f8" fmla="val 165"/>
              <a:gd name="f9" fmla="val 293"/>
              <a:gd name="f10" fmla="val 164"/>
              <a:gd name="f11" fmla="val 163"/>
              <a:gd name="f12" fmla="val 294"/>
              <a:gd name="f13" fmla="val 370"/>
              <a:gd name="f14" fmla="val 87"/>
              <a:gd name="f15" fmla="val 85"/>
              <a:gd name="f16" fmla="val 81"/>
              <a:gd name="f17" fmla="val 78"/>
              <a:gd name="f18" fmla="val 3"/>
              <a:gd name="f19" fmla="val 2"/>
              <a:gd name="f20" fmla="val 1"/>
              <a:gd name="f21" fmla="*/ f0 1 372"/>
              <a:gd name="f22" fmla="*/ f1 1 166"/>
              <a:gd name="f23" fmla="+- f4 0 f2"/>
              <a:gd name="f24" fmla="+- f3 0 f2"/>
              <a:gd name="f25" fmla="*/ f24 1 372"/>
              <a:gd name="f26" fmla="*/ f23 1 166"/>
              <a:gd name="f27" fmla="*/ 0 1 f25"/>
              <a:gd name="f28" fmla="*/ f3 1 f25"/>
              <a:gd name="f29" fmla="*/ 0 1 f26"/>
              <a:gd name="f30" fmla="*/ f4 1 f26"/>
              <a:gd name="f31" fmla="*/ f27 f21 1"/>
              <a:gd name="f32" fmla="*/ f28 f21 1"/>
              <a:gd name="f33" fmla="*/ f30 f22 1"/>
              <a:gd name="f34" fmla="*/ f29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372" h="166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cubicBezTo>
                  <a:pt x="f13" y="f14"/>
                  <a:pt x="f13" y="f14"/>
                  <a:pt x="f13" y="f14"/>
                </a:cubicBezTo>
                <a:cubicBezTo>
                  <a:pt x="f3" y="f15"/>
                  <a:pt x="f3" y="f16"/>
                  <a:pt x="f13" y="f17"/>
                </a:cubicBezTo>
                <a:cubicBezTo>
                  <a:pt x="f12" y="f18"/>
                  <a:pt x="f12" y="f18"/>
                  <a:pt x="f12" y="f18"/>
                </a:cubicBez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"/>
                  <a:pt x="f5" y="f2"/>
                </a:cubicBezTo>
                <a:cubicBezTo>
                  <a:pt x="f2" y="f2"/>
                  <a:pt x="f2" y="f2"/>
                  <a:pt x="f2" y="f2"/>
                </a:cubicBezTo>
                <a:cubicBezTo>
                  <a:pt x="f2" y="f4"/>
                  <a:pt x="f2" y="f4"/>
                  <a:pt x="f2" y="f4"/>
                </a:cubicBezTo>
                <a:lnTo>
                  <a:pt x="f5" y="f4"/>
                </a:ln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4529544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75FD84E-74A4-4D98-ADC3-AFE25A3842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83118DB-3AAC-48AC-B65D-15B77E565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8730A-5770-461F-8339-4549C7EE26CA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1E59F27-1375-4569-9BC7-FB19125E2124}" type="slidenum">
              <a:t>‹#›</a:t>
            </a:fld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5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63317BD-1D00-45E6-AA65-C2C6D4E7F2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F4BC4-CD61-407E-826C-291625717EF0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3904140-C282-4DDF-8026-E0A85328EC61}" type="slidenum">
              <a:t>‹#›</a:t>
            </a:fld>
            <a:endParaRPr lang="en-US"/>
          </a:p>
        </p:txBody>
      </p:sp>
      <p:sp>
        <p:nvSpPr>
          <p:cNvPr id="6" name="TextBox 16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4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FA0C94-0889-490B-9D1E-BD852EF14E91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5917E94-8A61-47C5-818B-D9516F9D99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4743F6-01E0-4E9D-9C12-C997F9FBA9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9820-060A-48D8-8ADF-5C8B6600A9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F5691A-5025-4898-9B19-E8C75D09E05A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4FEE2-80B0-41EB-961A-1CC7D382CB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1904996"/>
            <a:ext cx="10058400" cy="2593979"/>
          </a:xfrm>
        </p:spPr>
        <p:txBody>
          <a:bodyPr anchor="b"/>
          <a:lstStyle>
            <a:lvl1pPr>
              <a:defRPr sz="66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914400" y="4572000"/>
            <a:ext cx="8615677" cy="1066803"/>
          </a:xfrm>
        </p:spPr>
        <p:txBody>
          <a:bodyPr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06E820-CC28-4427-BF86-CA2715D36A3E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4A331-9E37-4AAE-AFD4-896E05EF2F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3EE269-5A1D-4CBF-A291-E8F36CA76A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8F82ECB-FC73-4865-A766-370908DCBD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5EA6F4-C6F2-4FEA-9188-6382C9C4DCE1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578A5-D8FC-4898-83C3-FC26FCEABC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 noGrp="1"/>
          </p:cNvSpPr>
          <p:nvPr>
            <p:ph type="body" idx="1"/>
          </p:nvPr>
        </p:nvSpPr>
        <p:spPr>
          <a:xfrm>
            <a:off x="7506629" y="1969471"/>
            <a:ext cx="399900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idx="2"/>
          </p:nvPr>
        </p:nvSpPr>
        <p:spPr>
          <a:xfrm>
            <a:off x="7166957" y="2545735"/>
            <a:ext cx="4338672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C25E95-F25B-4478-91E7-9D3F623A9BFB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960BB6-9E14-4EF9-88F4-A9CAACE261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0C7113-9AAA-4143-A1BB-F87F1237F6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44DC6B-A2FA-4F6A-A6CC-1C381A1FAB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04CD69-2A4A-4952-87A2-5759850D0F58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C9E0C-B6CC-4674-9E8B-211B12B1BA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317DC6-80A1-4BF7-95C2-A0444212FB90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0CE51D3-B34F-4FCD-AAF6-BA6E9CC0AA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228600"/>
            <a:ext cx="2851510" cy="6638634"/>
            <a:chOff x="0" y="228600"/>
            <a:chExt cx="2851510" cy="6638634"/>
          </a:xfrm>
        </p:grpSpPr>
        <p:sp>
          <p:nvSpPr>
            <p:cNvPr id="3" name="Freeform 11"/>
            <p:cNvSpPr/>
            <p:nvPr/>
          </p:nvSpPr>
          <p:spPr>
            <a:xfrm>
              <a:off x="0" y="2575041"/>
              <a:ext cx="100638" cy="6262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+- f4 0 f2"/>
                <a:gd name="f26" fmla="+- f3 0 f2"/>
                <a:gd name="f27" fmla="*/ f26 1 22"/>
                <a:gd name="f28" fmla="*/ f25 1 136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12"/>
            <p:cNvSpPr/>
            <p:nvPr/>
          </p:nvSpPr>
          <p:spPr>
            <a:xfrm>
              <a:off x="128601" y="3156527"/>
              <a:ext cx="646718" cy="2322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+- f4 0 f2"/>
                <a:gd name="f38" fmla="+- f3 0 f2"/>
                <a:gd name="f39" fmla="*/ f38 1 140"/>
                <a:gd name="f40" fmla="*/ f37 1 504"/>
                <a:gd name="f41" fmla="*/ 0 1 f39"/>
                <a:gd name="f42" fmla="*/ f3 1 f39"/>
                <a:gd name="f43" fmla="*/ 0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13"/>
            <p:cNvSpPr/>
            <p:nvPr/>
          </p:nvSpPr>
          <p:spPr>
            <a:xfrm>
              <a:off x="806994" y="5447062"/>
              <a:ext cx="609438" cy="1420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+- f4 0 f2"/>
                <a:gd name="f35" fmla="+- f3 0 f2"/>
                <a:gd name="f36" fmla="*/ f35 1 132"/>
                <a:gd name="f37" fmla="*/ f34 1 308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4"/>
            <p:cNvSpPr/>
            <p:nvPr/>
          </p:nvSpPr>
          <p:spPr>
            <a:xfrm>
              <a:off x="959827" y="6503798"/>
              <a:ext cx="171468" cy="363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+- f4 0 f2"/>
                <a:gd name="f15" fmla="+- f3 0 f2"/>
                <a:gd name="f16" fmla="*/ f15 1 37"/>
                <a:gd name="f17" fmla="*/ f14 1 7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5"/>
            <p:cNvSpPr/>
            <p:nvPr/>
          </p:nvSpPr>
          <p:spPr>
            <a:xfrm>
              <a:off x="100638" y="3201259"/>
              <a:ext cx="821908" cy="332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+- f4 0 f2"/>
                <a:gd name="f60" fmla="+- f3 0 f2"/>
                <a:gd name="f61" fmla="*/ f60 1 178"/>
                <a:gd name="f62" fmla="*/ f59 1 722"/>
                <a:gd name="f63" fmla="*/ 0 1 f61"/>
                <a:gd name="f64" fmla="*/ f3 1 f61"/>
                <a:gd name="f65" fmla="*/ 0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6"/>
            <p:cNvSpPr/>
            <p:nvPr/>
          </p:nvSpPr>
          <p:spPr>
            <a:xfrm>
              <a:off x="22366" y="228600"/>
              <a:ext cx="106234" cy="2927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+- f4 0 f2"/>
                <a:gd name="f39" fmla="+- f3 0 f2"/>
                <a:gd name="f40" fmla="*/ f39 1 23"/>
                <a:gd name="f41" fmla="*/ f38 1 635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7"/>
            <p:cNvSpPr/>
            <p:nvPr/>
          </p:nvSpPr>
          <p:spPr>
            <a:xfrm>
              <a:off x="78281" y="2944066"/>
              <a:ext cx="78272" cy="493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769723" y="5478746"/>
              <a:ext cx="190103" cy="1025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+- f4 0 f2"/>
                <a:gd name="f48" fmla="+- f3 0 f2"/>
                <a:gd name="f49" fmla="*/ f48 1 41"/>
                <a:gd name="f50" fmla="*/ f47 1 222"/>
                <a:gd name="f51" fmla="*/ 0 1 f49"/>
                <a:gd name="f52" fmla="*/ f3 1 f49"/>
                <a:gd name="f53" fmla="*/ 0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775310" y="1399022"/>
              <a:ext cx="2076200" cy="4048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+- f4 0 f2"/>
                <a:gd name="f87" fmla="+- f3 0 f2"/>
                <a:gd name="f88" fmla="*/ f87 1 450"/>
                <a:gd name="f89" fmla="*/ f86 1 878"/>
                <a:gd name="f90" fmla="*/ 0 1 f88"/>
                <a:gd name="f91" fmla="*/ f3 1 f88"/>
                <a:gd name="f92" fmla="*/ 0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922547" y="6529894"/>
              <a:ext cx="162150" cy="337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+- f4 0 f2"/>
                <a:gd name="f15" fmla="+- f3 0 f2"/>
                <a:gd name="f16" fmla="*/ f15 1 35"/>
                <a:gd name="f17" fmla="*/ f14 1 7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21"/>
            <p:cNvSpPr/>
            <p:nvPr/>
          </p:nvSpPr>
          <p:spPr>
            <a:xfrm>
              <a:off x="769723" y="5359462"/>
              <a:ext cx="37270" cy="221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+- f4 0 f2"/>
                <a:gd name="f25" fmla="+- f3 0 f2"/>
                <a:gd name="f26" fmla="*/ f25 1 8"/>
                <a:gd name="f27" fmla="*/ f24 1 48"/>
                <a:gd name="f28" fmla="*/ 0 1 f26"/>
                <a:gd name="f29" fmla="*/ f3 1 f26"/>
                <a:gd name="f30" fmla="*/ 0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22"/>
            <p:cNvSpPr/>
            <p:nvPr/>
          </p:nvSpPr>
          <p:spPr>
            <a:xfrm>
              <a:off x="849861" y="6244739"/>
              <a:ext cx="238557" cy="622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+- f4 0 f2"/>
                <a:gd name="f35" fmla="+- f3 0 f2"/>
                <a:gd name="f36" fmla="*/ f35 1 52"/>
                <a:gd name="f37" fmla="*/ f34 1 135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27221" y="155"/>
            <a:ext cx="2356674" cy="6853098"/>
            <a:chOff x="27221" y="155"/>
            <a:chExt cx="2356674" cy="6853098"/>
          </a:xfrm>
        </p:grpSpPr>
        <p:sp>
          <p:nvSpPr>
            <p:cNvPr id="16" name="Freeform 27"/>
            <p:cNvSpPr/>
            <p:nvPr/>
          </p:nvSpPr>
          <p:spPr>
            <a:xfrm>
              <a:off x="27221" y="155"/>
              <a:ext cx="494324" cy="4401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+- f4 0 f2"/>
                <a:gd name="f65" fmla="+- f3 0 f2"/>
                <a:gd name="f66" fmla="*/ f65 1 103"/>
                <a:gd name="f67" fmla="*/ f64 1 920"/>
                <a:gd name="f68" fmla="*/ 0 1 f66"/>
                <a:gd name="f69" fmla="*/ f3 1 f66"/>
                <a:gd name="f70" fmla="*/ 0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28"/>
            <p:cNvSpPr/>
            <p:nvPr/>
          </p:nvSpPr>
          <p:spPr>
            <a:xfrm>
              <a:off x="550285" y="4316470"/>
              <a:ext cx="423440" cy="1580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+- f4 0 f2"/>
                <a:gd name="f39" fmla="+- f3 0 f2"/>
                <a:gd name="f40" fmla="*/ f39 1 88"/>
                <a:gd name="f41" fmla="*/ f38 1 330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9"/>
            <p:cNvSpPr/>
            <p:nvPr/>
          </p:nvSpPr>
          <p:spPr>
            <a:xfrm>
              <a:off x="1006297" y="5862684"/>
              <a:ext cx="431103" cy="99056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+- f5 0 f3"/>
                <a:gd name="f39" fmla="+- f4 0 f3"/>
                <a:gd name="f40" fmla="*/ f39 1 90"/>
                <a:gd name="f41" fmla="*/ f38 1 207"/>
                <a:gd name="f42" fmla="*/ 0 1 f40"/>
                <a:gd name="f43" fmla="*/ f4 1 f40"/>
                <a:gd name="f44" fmla="*/ 0 1 f41"/>
                <a:gd name="f45" fmla="*/ f5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30"/>
            <p:cNvSpPr/>
            <p:nvPr/>
          </p:nvSpPr>
          <p:spPr>
            <a:xfrm>
              <a:off x="521546" y="4364376"/>
              <a:ext cx="551803" cy="2235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+- f4 0 f2"/>
                <a:gd name="f63" fmla="+- f3 0 f2"/>
                <a:gd name="f64" fmla="*/ f63 1 115"/>
                <a:gd name="f65" fmla="*/ f62 1 467"/>
                <a:gd name="f66" fmla="*/ 0 1 f64"/>
                <a:gd name="f67" fmla="*/ f3 1 f64"/>
                <a:gd name="f68" fmla="*/ 0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31"/>
            <p:cNvSpPr/>
            <p:nvPr/>
          </p:nvSpPr>
          <p:spPr>
            <a:xfrm>
              <a:off x="467898" y="1289203"/>
              <a:ext cx="174357" cy="30272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+- f4 0 f2"/>
                <a:gd name="f49" fmla="+- f3 0 f2"/>
                <a:gd name="f50" fmla="*/ f49 1 36"/>
                <a:gd name="f51" fmla="*/ f48 1 633"/>
                <a:gd name="f52" fmla="*/ 0 1 f50"/>
                <a:gd name="f53" fmla="*/ f3 1 f50"/>
                <a:gd name="f54" fmla="*/ 0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32"/>
            <p:cNvSpPr/>
            <p:nvPr/>
          </p:nvSpPr>
          <p:spPr>
            <a:xfrm>
              <a:off x="1111672" y="6571600"/>
              <a:ext cx="134124" cy="28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+- f4 0 f2"/>
                <a:gd name="f15" fmla="+- f3 0 f2"/>
                <a:gd name="f16" fmla="*/ f15 1 28"/>
                <a:gd name="f17" fmla="*/ f14 1 5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33"/>
            <p:cNvSpPr/>
            <p:nvPr/>
          </p:nvSpPr>
          <p:spPr>
            <a:xfrm>
              <a:off x="502389" y="4107631"/>
              <a:ext cx="82387" cy="511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34"/>
            <p:cNvSpPr/>
            <p:nvPr/>
          </p:nvSpPr>
          <p:spPr>
            <a:xfrm>
              <a:off x="973726" y="3145801"/>
              <a:ext cx="1410169" cy="2716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+- f4 0 f2"/>
                <a:gd name="f82" fmla="+- f3 0 f2"/>
                <a:gd name="f83" fmla="*/ f82 1 294"/>
                <a:gd name="f84" fmla="*/ f81 1 568"/>
                <a:gd name="f85" fmla="*/ 0 1 f83"/>
                <a:gd name="f86" fmla="*/ f3 1 f83"/>
                <a:gd name="f87" fmla="*/ 0 1 f84"/>
                <a:gd name="f88" fmla="*/ f4 1 f84"/>
                <a:gd name="f89" fmla="*/ f85 f79 1"/>
                <a:gd name="f90" fmla="*/ f86 f79 1"/>
                <a:gd name="f91" fmla="*/ f88 f80 1"/>
                <a:gd name="f92" fmla="*/ f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35"/>
            <p:cNvSpPr/>
            <p:nvPr/>
          </p:nvSpPr>
          <p:spPr>
            <a:xfrm>
              <a:off x="1073350" y="6600340"/>
              <a:ext cx="120709" cy="252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+- f4 0 f2"/>
                <a:gd name="f15" fmla="+- f3 0 f2"/>
                <a:gd name="f16" fmla="*/ f15 1 25"/>
                <a:gd name="f17" fmla="*/ f14 1 5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36"/>
            <p:cNvSpPr/>
            <p:nvPr/>
          </p:nvSpPr>
          <p:spPr>
            <a:xfrm>
              <a:off x="973726" y="5897166"/>
              <a:ext cx="137955" cy="674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+- f4 0 f2"/>
                <a:gd name="f36" fmla="+- f3 0 f2"/>
                <a:gd name="f37" fmla="*/ f36 1 29"/>
                <a:gd name="f38" fmla="*/ f35 1 141"/>
                <a:gd name="f39" fmla="*/ 0 1 f37"/>
                <a:gd name="f40" fmla="*/ f3 1 f37"/>
                <a:gd name="f41" fmla="*/ 0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37"/>
            <p:cNvSpPr/>
            <p:nvPr/>
          </p:nvSpPr>
          <p:spPr>
            <a:xfrm>
              <a:off x="973726" y="5772634"/>
              <a:ext cx="38322" cy="228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+- f4 0 f2"/>
                <a:gd name="f26" fmla="+- f3 0 f2"/>
                <a:gd name="f27" fmla="*/ f26 1 8"/>
                <a:gd name="f28" fmla="*/ f25 1 48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38"/>
            <p:cNvSpPr/>
            <p:nvPr/>
          </p:nvSpPr>
          <p:spPr>
            <a:xfrm>
              <a:off x="1006297" y="6322518"/>
              <a:ext cx="210760" cy="530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+- f4 0 f2"/>
                <a:gd name="f35" fmla="+- f3 0 f2"/>
                <a:gd name="f36" fmla="*/ f35 1 44"/>
                <a:gd name="f37" fmla="*/ f34 1 111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E536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itle Placeholder 1"/>
          <p:cNvSpPr txBox="1">
            <a:spLocks noGrp="1"/>
          </p:cNvSpPr>
          <p:nvPr>
            <p:ph type="title"/>
          </p:nvPr>
        </p:nvSpPr>
        <p:spPr>
          <a:xfrm>
            <a:off x="2592927" y="624105"/>
            <a:ext cx="8911687" cy="12808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" name="Text Placeholder 2"/>
          <p:cNvSpPr txBox="1">
            <a:spLocks noGrp="1"/>
          </p:cNvSpPr>
          <p:nvPr>
            <p:ph type="body" idx="1"/>
          </p:nvPr>
        </p:nvSpPr>
        <p:spPr>
          <a:xfrm>
            <a:off x="2589215" y="2133596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361615" y="6130439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fld id="{12E16B77-2850-497B-B87B-3B797A06248D}" type="datetime1">
              <a:rPr lang="en-US"/>
              <a:pPr lvl="0"/>
              <a:t>9/12/2017</a:t>
            </a:fld>
            <a:endParaRPr lang="en-US"/>
          </a:p>
        </p:txBody>
      </p:sp>
      <p:sp>
        <p:nvSpPr>
          <p:cNvPr id="3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89215" y="6135806"/>
            <a:ext cx="7619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31815" y="787783"/>
            <a:ext cx="7797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</a:defRPr>
            </a:lvl1pPr>
          </a:lstStyle>
          <a:p>
            <a:pPr lvl="0"/>
            <a:fld id="{4BE2728B-3FC4-4626-92CB-F4CA43433D0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178DB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514600" y="2004417"/>
            <a:ext cx="8915400" cy="22627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lvl="0" algn="ctr"/>
            <a:r>
              <a:rPr lang="en-US" b="1" dirty="0">
                <a:solidFill>
                  <a:srgbClr val="215968"/>
                </a:solidFill>
              </a:rPr>
              <a:t>An Investigation of the Optimization of PEEK Implant </a:t>
            </a:r>
            <a:r>
              <a:rPr lang="en-US" b="1" dirty="0" err="1">
                <a:solidFill>
                  <a:srgbClr val="215968"/>
                </a:solidFill>
              </a:rPr>
              <a:t>Osseointegration</a:t>
            </a:r>
            <a:r>
              <a:rPr lang="en-US" b="1" dirty="0">
                <a:solidFill>
                  <a:srgbClr val="215968"/>
                </a:solidFill>
              </a:rPr>
              <a:t> Using a New Biomaterial Coating</a:t>
            </a:r>
            <a:endParaRPr lang="en-US" dirty="0">
              <a:solidFill>
                <a:srgbClr val="215968"/>
              </a:solidFill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819396" y="5503115"/>
            <a:ext cx="8915400" cy="11262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endParaRPr lang="en-US" dirty="0"/>
          </a:p>
          <a:p>
            <a:pPr marL="0" lvl="0" indent="0">
              <a:buNone/>
            </a:pPr>
            <a:r>
              <a:rPr lang="en-US" sz="2000" b="1" dirty="0" err="1">
                <a:solidFill>
                  <a:srgbClr val="215968"/>
                </a:solidFill>
              </a:rPr>
              <a:t>Noura</a:t>
            </a:r>
            <a:r>
              <a:rPr lang="en-US" sz="2000" b="1" dirty="0">
                <a:solidFill>
                  <a:srgbClr val="215968"/>
                </a:solidFill>
              </a:rPr>
              <a:t>  </a:t>
            </a:r>
            <a:r>
              <a:rPr lang="en-US" sz="2000" b="1" dirty="0" err="1">
                <a:solidFill>
                  <a:srgbClr val="215968"/>
                </a:solidFill>
              </a:rPr>
              <a:t>Alotaibi</a:t>
            </a:r>
            <a:r>
              <a:rPr lang="en-US" sz="2000" b="1" dirty="0">
                <a:solidFill>
                  <a:srgbClr val="215968"/>
                </a:solidFill>
              </a:rPr>
              <a:t>                                                                </a:t>
            </a:r>
            <a:r>
              <a:rPr lang="en-US" sz="2000" b="1" dirty="0" smtClean="0">
                <a:solidFill>
                  <a:srgbClr val="215968"/>
                </a:solidFill>
              </a:rPr>
              <a:t> </a:t>
            </a:r>
            <a:r>
              <a:rPr lang="en-US" sz="2000" b="1" dirty="0">
                <a:solidFill>
                  <a:srgbClr val="215968"/>
                </a:solidFill>
              </a:rPr>
              <a:t>8</a:t>
            </a:r>
            <a:r>
              <a:rPr lang="en-US" sz="2000" b="1" baseline="30000" dirty="0">
                <a:solidFill>
                  <a:srgbClr val="215968"/>
                </a:solidFill>
              </a:rPr>
              <a:t>th </a:t>
            </a:r>
            <a:r>
              <a:rPr lang="en-US" sz="2000" b="1" dirty="0">
                <a:solidFill>
                  <a:srgbClr val="215968"/>
                </a:solidFill>
              </a:rPr>
              <a:t>March 2017                              </a:t>
            </a:r>
          </a:p>
          <a:p>
            <a:pPr lvl="0"/>
            <a:endParaRPr lang="en-US" b="1" dirty="0">
              <a:solidFill>
                <a:srgbClr val="215968"/>
              </a:solidFill>
            </a:endParaRPr>
          </a:p>
        </p:txBody>
      </p:sp>
      <p:pic>
        <p:nvPicPr>
          <p:cNvPr id="4" name="Picture 2" descr="C:\Users\Alno0ory\Desktop\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340778" cy="12377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38403" y="41559"/>
            <a:ext cx="4114800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F2F2F2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F2F2F2"/>
                </a:solidFill>
                <a:uFillTx/>
                <a:latin typeface="Calibri"/>
              </a:rPr>
              <a:t>College of Medical,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F2F2F2"/>
                </a:solidFill>
                <a:uFillTx/>
                <a:latin typeface="Calibri"/>
              </a:rPr>
              <a:t>Veterinary and Life Sciences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i="0" u="none" strike="noStrike" kern="1200" cap="none" spc="0" baseline="0">
              <a:solidFill>
                <a:srgbClr val="F2F2F2"/>
              </a:solidFill>
              <a:uFillTx/>
              <a:latin typeface="Calibri"/>
            </a:endParaRPr>
          </a:p>
        </p:txBody>
      </p:sp>
      <p:cxnSp>
        <p:nvCxnSpPr>
          <p:cNvPr id="6" name="Straight Connector 7"/>
          <p:cNvCxnSpPr/>
          <p:nvPr/>
        </p:nvCxnSpPr>
        <p:spPr>
          <a:xfrm>
            <a:off x="2362200" y="22973"/>
            <a:ext cx="0" cy="1196227"/>
          </a:xfrm>
          <a:prstGeom prst="straightConnector1">
            <a:avLst/>
          </a:prstGeom>
          <a:noFill/>
          <a:ln w="9528">
            <a:solidFill>
              <a:srgbClr val="F2F2F2"/>
            </a:solidFill>
            <a:prstDash val="soli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400" y="624105"/>
            <a:ext cx="8911687" cy="1280891"/>
          </a:xfrm>
        </p:spPr>
        <p:txBody>
          <a:bodyPr/>
          <a:lstStyle/>
          <a:p>
            <a:pPr lvl="0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Theoretically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41401" y="2286000"/>
            <a:ext cx="10159998" cy="4800600"/>
          </a:xfrm>
        </p:spPr>
        <p:txBody>
          <a:bodyPr/>
          <a:lstStyle/>
          <a:p>
            <a:pPr lv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PEEK could exhibit lesser stress-shielding when compared to</a:t>
            </a:r>
          </a:p>
          <a:p>
            <a:pPr marL="114300" lv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titanium.</a:t>
            </a:r>
          </a:p>
        </p:txBody>
      </p:sp>
      <p:pic>
        <p:nvPicPr>
          <p:cNvPr id="2050" name="Picture 2" descr="C:\Users\Alno0ory\Desktop\the-fourth-strand-of-social-justice-theoretically-specific-2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352800"/>
            <a:ext cx="3600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81003" y="624109"/>
            <a:ext cx="8911687" cy="1280891"/>
          </a:xfrm>
        </p:spPr>
        <p:txBody>
          <a:bodyPr/>
          <a:lstStyle/>
          <a:p>
            <a:pPr lvl="0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PEEK 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3" y="2209800"/>
            <a:ext cx="10159998" cy="4800600"/>
          </a:xfrm>
        </p:spPr>
        <p:txBody>
          <a:bodyPr/>
          <a:lstStyle/>
          <a:p>
            <a:pPr lvl="0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bioinert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(hydrophobic)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14300" lvl="0" indent="0" algn="just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Therefore recently a large amount of research has been conducted to modify PEEK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osseoconductive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property. </a:t>
            </a:r>
          </a:p>
          <a:p>
            <a:pPr marL="114300" lv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14300" lv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64591" y="533396"/>
            <a:ext cx="10846411" cy="5715000"/>
          </a:xfrm>
        </p:spPr>
      </p:pic>
      <p:sp>
        <p:nvSpPr>
          <p:cNvPr id="3" name="TextBox 3"/>
          <p:cNvSpPr txBox="1"/>
          <p:nvPr/>
        </p:nvSpPr>
        <p:spPr>
          <a:xfrm>
            <a:off x="9778995" y="6400800"/>
            <a:ext cx="50800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Najeeb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et al, 2016)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048000"/>
            <a:ext cx="5181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/>
              <a:t>Spin coating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/>
              <a:t>Plasma gas  treatment</a:t>
            </a:r>
          </a:p>
          <a:p>
            <a:endParaRPr lang="en-GB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/>
              <a:t>Plasma  ion immersion implantation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152403"/>
            <a:ext cx="8911687" cy="1280891"/>
          </a:xfrm>
        </p:spPr>
        <p:txBody>
          <a:bodyPr/>
          <a:lstStyle/>
          <a:p>
            <a:pPr lvl="0"/>
            <a:r>
              <a:rPr lang="en-US" sz="4400" b="1" dirty="0"/>
              <a:t>PEEK Medical Application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83678" y="1219196"/>
            <a:ext cx="8915400" cy="3886200"/>
          </a:xfrm>
        </p:spPr>
        <p:txBody>
          <a:bodyPr/>
          <a:lstStyle/>
          <a:p>
            <a:pPr lvl="0">
              <a:buClr>
                <a:srgbClr val="558ED5"/>
              </a:buClr>
              <a:buFont typeface="Wingdings" pitchFamily="2"/>
              <a:buChar char="Ø"/>
            </a:pPr>
            <a:r>
              <a:rPr lang="en-US" sz="2400" dirty="0"/>
              <a:t> Maxillofacial  CAD/CAM</a:t>
            </a:r>
          </a:p>
          <a:p>
            <a:pPr lvl="0">
              <a:buClr>
                <a:srgbClr val="38668C"/>
              </a:buClr>
              <a:buFont typeface="Wingdings" pitchFamily="2"/>
              <a:buChar char="Ø"/>
            </a:pPr>
            <a:r>
              <a:rPr lang="en-US" sz="2400" dirty="0"/>
              <a:t> Craniofacial </a:t>
            </a:r>
          </a:p>
          <a:p>
            <a:pPr lvl="0">
              <a:buFont typeface="Wingdings" pitchFamily="2"/>
              <a:buChar char="Ø"/>
            </a:pPr>
            <a:r>
              <a:rPr lang="en-US" sz="2400" dirty="0"/>
              <a:t> Spine surgery </a:t>
            </a:r>
          </a:p>
          <a:p>
            <a:pPr lvl="0">
              <a:buFont typeface="Wingdings" pitchFamily="2"/>
              <a:buChar char="Ø"/>
            </a:pPr>
            <a:r>
              <a:rPr lang="en-US" sz="2400" dirty="0"/>
              <a:t> Orthopedic</a:t>
            </a:r>
          </a:p>
          <a:p>
            <a:pPr lvl="0">
              <a:buFont typeface="Wingdings" pitchFamily="2"/>
              <a:buChar char="Ø"/>
            </a:pPr>
            <a:r>
              <a:rPr lang="en-US" sz="2400" dirty="0" smtClean="0"/>
              <a:t> Cardiac </a:t>
            </a:r>
            <a:endParaRPr lang="en-US" sz="2400" dirty="0"/>
          </a:p>
          <a:p>
            <a:pPr marL="114300" lvl="0" indent="0">
              <a:buNone/>
            </a:pPr>
            <a:endParaRPr lang="en-US" sz="2400" dirty="0"/>
          </a:p>
        </p:txBody>
      </p:sp>
      <p:pic>
        <p:nvPicPr>
          <p:cNvPr id="4" name="Picture 3" descr="C:\Users\Alno0ory\Desktop\PEEK CAD C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62400" y="3412256"/>
            <a:ext cx="7736522" cy="3114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5" y="2895600"/>
            <a:ext cx="8915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the best of our knowledge, there are only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reports on the clinical application of PEEK for dental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implantology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77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53219" y="166905"/>
            <a:ext cx="8911687" cy="1280891"/>
          </a:xfrm>
        </p:spPr>
        <p:txBody>
          <a:bodyPr/>
          <a:lstStyle/>
          <a:p>
            <a:pPr lvl="0"/>
            <a:r>
              <a:rPr lang="en-US" sz="4400" b="1"/>
              <a:t>PEEK Dental Implant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6858" y="3944986"/>
            <a:ext cx="5051547" cy="26743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9196" y="1089004"/>
            <a:ext cx="5029200" cy="265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97802" y="3047996"/>
            <a:ext cx="2530025" cy="3060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/>
          <p:nvPr/>
        </p:nvSpPr>
        <p:spPr>
          <a:xfrm>
            <a:off x="8153403" y="6336270"/>
            <a:ext cx="30479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Marya et al , 2011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7086600" y="1291681"/>
            <a:ext cx="5181603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 cases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Different  loading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Anterior /posterior 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C:\Users\Alno0ory\Desktop\peek imp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46197" y="1904996"/>
            <a:ext cx="10159998" cy="37955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C:\Users\Alno0ory\Desktop\prep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4147" y="457200"/>
            <a:ext cx="5293708" cy="3000375"/>
          </a:xfrm>
        </p:spPr>
      </p:pic>
      <p:pic>
        <p:nvPicPr>
          <p:cNvPr id="4" name="Picture 3" descr="C:\Users\Alno0ory\Desktop\qj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90996" y="3657600"/>
            <a:ext cx="7175497" cy="292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990596" y="685800"/>
            <a:ext cx="8915400" cy="3886200"/>
          </a:xfrm>
        </p:spPr>
        <p:txBody>
          <a:bodyPr/>
          <a:lstStyle/>
          <a:p>
            <a:pPr lvl="0"/>
            <a:r>
              <a:rPr lang="en-US" sz="2400"/>
              <a:t>radiolucency</a:t>
            </a:r>
          </a:p>
        </p:txBody>
      </p:sp>
      <p:pic>
        <p:nvPicPr>
          <p:cNvPr id="3" name="Picture 2" descr="C:\Users\Alno0ory\Desktop\p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004" y="2527411"/>
            <a:ext cx="5073648" cy="250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Alno0ory\Desktop\po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08187" y="2540002"/>
            <a:ext cx="4941216" cy="25017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7010403" y="5333996"/>
            <a:ext cx="2844798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 months F/U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1828800" y="5333996"/>
            <a:ext cx="1521250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Immediate RG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823204" y="3657600"/>
            <a:ext cx="507994" cy="0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  <p:cxnSp>
        <p:nvCxnSpPr>
          <p:cNvPr id="8" name="Straight Arrow Connector 9"/>
          <p:cNvCxnSpPr/>
          <p:nvPr/>
        </p:nvCxnSpPr>
        <p:spPr>
          <a:xfrm>
            <a:off x="7924803" y="3962396"/>
            <a:ext cx="507994" cy="0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  <p:cxnSp>
        <p:nvCxnSpPr>
          <p:cNvPr id="9" name="Straight Arrow Connector 11"/>
          <p:cNvCxnSpPr/>
          <p:nvPr/>
        </p:nvCxnSpPr>
        <p:spPr>
          <a:xfrm>
            <a:off x="8128001" y="4190996"/>
            <a:ext cx="507994" cy="0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  <p:cxnSp>
        <p:nvCxnSpPr>
          <p:cNvPr id="10" name="Straight Arrow Connector 12"/>
          <p:cNvCxnSpPr/>
          <p:nvPr/>
        </p:nvCxnSpPr>
        <p:spPr>
          <a:xfrm>
            <a:off x="8331198" y="4495803"/>
            <a:ext cx="508005" cy="0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  <p:cxnSp>
        <p:nvCxnSpPr>
          <p:cNvPr id="11" name="Straight Arrow Connector 13"/>
          <p:cNvCxnSpPr/>
          <p:nvPr/>
        </p:nvCxnSpPr>
        <p:spPr>
          <a:xfrm flipH="1" flipV="1">
            <a:off x="9347197" y="3578879"/>
            <a:ext cx="660398" cy="2524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  <p:cxnSp>
        <p:nvCxnSpPr>
          <p:cNvPr id="12" name="Straight Arrow Connector 14"/>
          <p:cNvCxnSpPr/>
          <p:nvPr/>
        </p:nvCxnSpPr>
        <p:spPr>
          <a:xfrm flipV="1">
            <a:off x="8635995" y="4768906"/>
            <a:ext cx="508005" cy="184097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  <p:cxnSp>
        <p:nvCxnSpPr>
          <p:cNvPr id="13" name="Straight Arrow Connector 15"/>
          <p:cNvCxnSpPr/>
          <p:nvPr/>
        </p:nvCxnSpPr>
        <p:spPr>
          <a:xfrm flipH="1" flipV="1">
            <a:off x="9550395" y="4768906"/>
            <a:ext cx="457200" cy="184097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  <p:cxnSp>
        <p:nvCxnSpPr>
          <p:cNvPr id="14" name="Straight Arrow Connector 20"/>
          <p:cNvCxnSpPr/>
          <p:nvPr/>
        </p:nvCxnSpPr>
        <p:spPr>
          <a:xfrm flipH="1" flipV="1">
            <a:off x="9398002" y="3886200"/>
            <a:ext cx="660398" cy="2523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  <p:cxnSp>
        <p:nvCxnSpPr>
          <p:cNvPr id="15" name="Straight Arrow Connector 21"/>
          <p:cNvCxnSpPr/>
          <p:nvPr/>
        </p:nvCxnSpPr>
        <p:spPr>
          <a:xfrm flipH="1" flipV="1">
            <a:off x="9550395" y="4188482"/>
            <a:ext cx="660408" cy="2514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  <p:cxnSp>
        <p:nvCxnSpPr>
          <p:cNvPr id="16" name="Straight Arrow Connector 22"/>
          <p:cNvCxnSpPr/>
          <p:nvPr/>
        </p:nvCxnSpPr>
        <p:spPr>
          <a:xfrm flipH="1" flipV="1">
            <a:off x="9550395" y="4493279"/>
            <a:ext cx="558809" cy="78721"/>
          </a:xfrm>
          <a:prstGeom prst="straightConnector1">
            <a:avLst/>
          </a:prstGeom>
          <a:noFill/>
          <a:ln w="9528">
            <a:solidFill>
              <a:srgbClr val="F69240"/>
            </a:solidFill>
            <a:prstDash val="solid"/>
            <a:tailEnd type="arrow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904996"/>
            <a:ext cx="10590215" cy="41148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Khonsaria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et al (2014), reported three cases of failed PEEK implants with severe infection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Authors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conclude that poor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osseointegration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led to severe infections and implant loss among these cases.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609603"/>
            <a:ext cx="8915400" cy="53016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en-GB" sz="3600" b="1" dirty="0">
                <a:solidFill>
                  <a:srgbClr val="C00000"/>
                </a:solidFill>
              </a:rPr>
              <a:t>Supervising committee:</a:t>
            </a:r>
          </a:p>
          <a:p>
            <a:pPr marL="0" lvl="0" indent="0">
              <a:buNone/>
            </a:pPr>
            <a:endParaRPr lang="en-GB" sz="2000" b="1" dirty="0"/>
          </a:p>
          <a:p>
            <a:pPr marL="0" lvl="0" indent="0">
              <a:buNone/>
            </a:pPr>
            <a:r>
              <a:rPr lang="en-GB" sz="2000" b="1" dirty="0">
                <a:solidFill>
                  <a:srgbClr val="376092"/>
                </a:solidFill>
              </a:rPr>
              <a:t>A: MVLS college</a:t>
            </a:r>
          </a:p>
          <a:p>
            <a:pPr marL="0" lvl="0" indent="0">
              <a:buNone/>
            </a:pPr>
            <a:r>
              <a:rPr lang="en-GB" sz="2000" dirty="0"/>
              <a:t>             </a:t>
            </a:r>
            <a:r>
              <a:rPr lang="en-GB" sz="2000" b="1" dirty="0"/>
              <a:t>Prof. </a:t>
            </a:r>
            <a:r>
              <a:rPr lang="en-US" sz="2000" b="1" dirty="0"/>
              <a:t>Ashraf</a:t>
            </a:r>
            <a:r>
              <a:rPr lang="en-GB" sz="2000" b="1" dirty="0"/>
              <a:t> </a:t>
            </a:r>
            <a:r>
              <a:rPr lang="en-GB" sz="2000" b="1" dirty="0" err="1"/>
              <a:t>Ayoub</a:t>
            </a:r>
            <a:endParaRPr lang="en-US" sz="2000" b="1" dirty="0"/>
          </a:p>
          <a:p>
            <a:pPr marL="0" lvl="0" indent="0">
              <a:buNone/>
            </a:pPr>
            <a:r>
              <a:rPr lang="en-GB" sz="2000" b="1" dirty="0"/>
              <a:t>             Prof. </a:t>
            </a:r>
            <a:r>
              <a:rPr lang="en-US" sz="2000" b="1" dirty="0"/>
              <a:t>Matthew </a:t>
            </a:r>
            <a:r>
              <a:rPr lang="en-US" sz="2000" b="1" dirty="0" err="1"/>
              <a:t>Dalby</a:t>
            </a:r>
            <a:endParaRPr lang="en-US" sz="2000" b="1" dirty="0"/>
          </a:p>
          <a:p>
            <a:pPr marL="0" lvl="0" indent="0">
              <a:buNone/>
            </a:pPr>
            <a:r>
              <a:rPr lang="en-GB" sz="2000" b="1" dirty="0"/>
              <a:t>             </a:t>
            </a:r>
            <a:r>
              <a:rPr lang="en-GB" sz="2000" b="1" dirty="0" err="1"/>
              <a:t>Dr.</a:t>
            </a:r>
            <a:r>
              <a:rPr lang="en-GB" sz="2000" b="1" dirty="0"/>
              <a:t> </a:t>
            </a:r>
            <a:r>
              <a:rPr lang="en-US" sz="2000" b="1" dirty="0"/>
              <a:t>Kurt </a:t>
            </a:r>
            <a:r>
              <a:rPr lang="en-US" sz="2000" b="1" dirty="0" err="1"/>
              <a:t>Busuttil</a:t>
            </a:r>
            <a:r>
              <a:rPr lang="en-US" sz="2000" b="1" dirty="0"/>
              <a:t> </a:t>
            </a:r>
            <a:r>
              <a:rPr lang="en-US" sz="2000" b="1" dirty="0" err="1"/>
              <a:t>Naudi</a:t>
            </a:r>
            <a:endParaRPr lang="en-US" sz="2000" u="sng" dirty="0"/>
          </a:p>
          <a:p>
            <a:pPr marL="0" lvl="0" indent="0">
              <a:buNone/>
            </a:pPr>
            <a:endParaRPr lang="en-US" sz="2000" b="1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GB" sz="2000" b="1" dirty="0">
                <a:solidFill>
                  <a:srgbClr val="376092"/>
                </a:solidFill>
              </a:rPr>
              <a:t>B: School of B</a:t>
            </a:r>
            <a:r>
              <a:rPr lang="en-GB" sz="2000" b="1" dirty="0" smtClean="0">
                <a:solidFill>
                  <a:srgbClr val="376092"/>
                </a:solidFill>
              </a:rPr>
              <a:t>iomedical Engineering</a:t>
            </a:r>
            <a:endParaRPr lang="en-GB" sz="2000" b="1" dirty="0">
              <a:solidFill>
                <a:srgbClr val="376092"/>
              </a:solidFill>
            </a:endParaRPr>
          </a:p>
          <a:p>
            <a:pPr marL="0" lvl="0" indent="0">
              <a:buNone/>
            </a:pPr>
            <a:r>
              <a:rPr lang="en-GB" sz="2000" dirty="0"/>
              <a:t>             </a:t>
            </a:r>
            <a:r>
              <a:rPr lang="en-GB" sz="2000" b="1" dirty="0"/>
              <a:t>Prof. </a:t>
            </a:r>
            <a:r>
              <a:rPr lang="en-US" sz="2000" b="1" dirty="0"/>
              <a:t>Manuel </a:t>
            </a:r>
            <a:r>
              <a:rPr lang="en-US" sz="2000" b="1" dirty="0" err="1"/>
              <a:t>Salmeron</a:t>
            </a:r>
            <a:r>
              <a:rPr lang="en-US" sz="2000" b="1" dirty="0"/>
              <a:t>-Sanchez</a:t>
            </a:r>
            <a:r>
              <a:rPr lang="en-GB" sz="2000" b="1" dirty="0"/>
              <a:t/>
            </a:r>
            <a:br>
              <a:rPr lang="en-GB" sz="2000" b="1" dirty="0"/>
            </a:br>
            <a:endParaRPr lang="en-US" sz="2000" b="1" dirty="0"/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1574802" y="2514600"/>
            <a:ext cx="10159998" cy="4800600"/>
          </a:xfrm>
        </p:spPr>
        <p:txBody>
          <a:bodyPr/>
          <a:lstStyle/>
          <a:p>
            <a:pPr lvl="0"/>
            <a:r>
              <a:rPr lang="en-US" sz="2400" b="1" dirty="0"/>
              <a:t>However, PEEK dental implants have not been extensively used clinically and there is insufficient data to deduce their long-term efficacy in human subjects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no0ory\Desktop\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8454368" cy="123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4"/>
          <p:cNvSpPr txBox="1"/>
          <p:nvPr/>
        </p:nvSpPr>
        <p:spPr>
          <a:xfrm>
            <a:off x="3251204" y="41568"/>
            <a:ext cx="5486400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F2F2F2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F2F2F2"/>
                </a:solidFill>
                <a:uFillTx/>
                <a:latin typeface="Calibri"/>
              </a:rPr>
              <a:t>College of Medical,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F2F2F2"/>
                </a:solidFill>
                <a:uFillTx/>
                <a:latin typeface="Calibri"/>
              </a:rPr>
              <a:t>Veterinary and Life Sciences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i="0" u="none" strike="noStrike" kern="1200" cap="none" spc="0" baseline="0">
              <a:solidFill>
                <a:srgbClr val="F2F2F2"/>
              </a:solidFill>
              <a:uFillTx/>
              <a:latin typeface="Calibri"/>
            </a:endParaRPr>
          </a:p>
        </p:txBody>
      </p:sp>
      <p:cxnSp>
        <p:nvCxnSpPr>
          <p:cNvPr id="4" name="Straight Connector 7"/>
          <p:cNvCxnSpPr/>
          <p:nvPr/>
        </p:nvCxnSpPr>
        <p:spPr>
          <a:xfrm>
            <a:off x="3158840" y="41568"/>
            <a:ext cx="0" cy="1196227"/>
          </a:xfrm>
          <a:prstGeom prst="straightConnector1">
            <a:avLst/>
          </a:prstGeom>
          <a:noFill/>
          <a:ln w="9528">
            <a:solidFill>
              <a:srgbClr val="F2F2F2"/>
            </a:solidFill>
            <a:prstDash val="solid"/>
          </a:ln>
        </p:spPr>
      </p:cxnSp>
      <p:sp>
        <p:nvSpPr>
          <p:cNvPr id="5" name="TextBox 1"/>
          <p:cNvSpPr txBox="1"/>
          <p:nvPr/>
        </p:nvSpPr>
        <p:spPr>
          <a:xfrm>
            <a:off x="508004" y="1981200"/>
            <a:ext cx="11175997" cy="397031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Aim</a:t>
            </a:r>
            <a:r>
              <a:rPr lang="en-US" sz="24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uFillTx/>
                <a:latin typeface="Calibri"/>
              </a:rPr>
              <a:t>In-vitro 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chemeClr val="bg1"/>
                </a:solidFill>
              </a:rPr>
              <a:t>To assess </a:t>
            </a:r>
            <a:r>
              <a:rPr lang="en-GB" sz="2800" dirty="0" smtClean="0">
                <a:solidFill>
                  <a:schemeClr val="bg1"/>
                </a:solidFill>
              </a:rPr>
              <a:t>the</a:t>
            </a:r>
            <a:r>
              <a:rPr lang="en-GB" sz="2800" b="0" i="0" u="none" strike="noStrike" kern="1200" cap="none" spc="0" baseline="0" dirty="0" smtClean="0">
                <a:solidFill>
                  <a:schemeClr val="bg1"/>
                </a:solidFill>
                <a:uFillTx/>
                <a:latin typeface="Calibri"/>
              </a:rPr>
              <a:t> </a:t>
            </a:r>
            <a:r>
              <a:rPr lang="en-US" sz="2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feasibility </a:t>
            </a:r>
            <a:r>
              <a:rPr lang="en-US" sz="28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to develop </a:t>
            </a:r>
            <a:r>
              <a:rPr lang="en-US" sz="2800" dirty="0" smtClean="0">
                <a:solidFill>
                  <a:schemeClr val="bg1"/>
                </a:solidFill>
              </a:rPr>
              <a:t>bioactive</a:t>
            </a:r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PEEK </a:t>
            </a:r>
            <a:r>
              <a:rPr lang="en-GB" sz="2800" b="0" i="0" u="none" strike="noStrike" kern="1200" cap="none" spc="0" baseline="0" dirty="0" smtClean="0">
                <a:solidFill>
                  <a:schemeClr val="bg1"/>
                </a:solidFill>
                <a:uFillTx/>
                <a:latin typeface="Calibri"/>
              </a:rPr>
              <a:t>implant by</a:t>
            </a:r>
            <a:r>
              <a:rPr lang="en-GB" sz="2800" b="0" i="0" u="none" strike="noStrike" kern="1200" cap="none" spc="0" dirty="0" smtClean="0">
                <a:solidFill>
                  <a:schemeClr val="bg1"/>
                </a:solidFill>
                <a:uFillTx/>
                <a:latin typeface="Calibri"/>
              </a:rPr>
              <a:t> characterizing and modifying the  surface.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aseline="0" dirty="0">
              <a:solidFill>
                <a:schemeClr val="bg1"/>
              </a:solidFill>
              <a:latin typeface="Calibri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uFillTx/>
                <a:latin typeface="Calibri"/>
              </a:rPr>
              <a:t>In-vivo </a:t>
            </a:r>
            <a:r>
              <a:rPr lang="en-GB" sz="2800" b="1" i="0" u="none" strike="noStrike" kern="1200" cap="none" spc="0" baseline="0" dirty="0">
                <a:solidFill>
                  <a:schemeClr val="accent5">
                    <a:lumMod val="20000"/>
                    <a:lumOff val="80000"/>
                  </a:schemeClr>
                </a:solidFill>
                <a:uFillTx/>
                <a:latin typeface="Calibri"/>
              </a:rPr>
              <a:t>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To assess the PEEK </a:t>
            </a:r>
            <a:r>
              <a:rPr lang="en-GB" sz="2800" b="0" i="0" u="none" strike="noStrike" kern="1200" cap="none" spc="0" baseline="0" dirty="0" err="1">
                <a:solidFill>
                  <a:schemeClr val="bg1"/>
                </a:solidFill>
                <a:uFillTx/>
                <a:latin typeface="Calibri"/>
              </a:rPr>
              <a:t>oseointegration</a:t>
            </a:r>
            <a:r>
              <a:rPr lang="en-GB" sz="2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 in animal model.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b="1"/>
              <a:t>Objetives 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To characterize  the properties of the PEEK surface.</a:t>
            </a:r>
            <a:endParaRPr lang="en-US" sz="2400" dirty="0"/>
          </a:p>
          <a:p>
            <a:pPr marL="114300" lvl="0" indent="0">
              <a:buNone/>
            </a:pPr>
            <a:endParaRPr lang="en-US" sz="2400" dirty="0"/>
          </a:p>
          <a:p>
            <a:pPr lvl="0"/>
            <a:r>
              <a:rPr lang="en-GB" sz="2400" dirty="0"/>
              <a:t>To characterize </a:t>
            </a:r>
            <a:r>
              <a:rPr lang="en-GB" sz="2400" dirty="0" smtClean="0"/>
              <a:t>the </a:t>
            </a:r>
            <a:r>
              <a:rPr lang="en-GB" sz="2400" dirty="0"/>
              <a:t>polymer (PEA) coating, assuring its homogeneity, wettability and thickness.</a:t>
            </a:r>
            <a:endParaRPr lang="en-US" sz="2400" dirty="0"/>
          </a:p>
          <a:p>
            <a:pPr marL="114300" lvl="0" indent="0">
              <a:buNone/>
            </a:pPr>
            <a:endParaRPr lang="en-US" sz="2400" dirty="0"/>
          </a:p>
          <a:p>
            <a:pPr lvl="0"/>
            <a:r>
              <a:rPr lang="en-GB" sz="2400" dirty="0"/>
              <a:t>To identify the </a:t>
            </a:r>
            <a:r>
              <a:rPr lang="en-GB" sz="2400" dirty="0" err="1"/>
              <a:t>fibronectin</a:t>
            </a:r>
            <a:r>
              <a:rPr lang="en-GB" sz="2400" dirty="0"/>
              <a:t> </a:t>
            </a:r>
            <a:r>
              <a:rPr lang="en-GB" sz="2400" dirty="0" err="1"/>
              <a:t>adsorbtion</a:t>
            </a:r>
            <a:r>
              <a:rPr lang="en-GB" sz="2400" dirty="0"/>
              <a:t> </a:t>
            </a:r>
            <a:r>
              <a:rPr lang="en-GB" sz="2400" dirty="0" smtClean="0"/>
              <a:t>on </a:t>
            </a:r>
            <a:r>
              <a:rPr lang="en-GB" sz="2400" dirty="0"/>
              <a:t>the polymer(PEA).</a:t>
            </a:r>
            <a:endParaRPr lang="en-US" sz="2400" dirty="0"/>
          </a:p>
          <a:p>
            <a:pPr marL="114300" lvl="0" indent="0">
              <a:buNone/>
            </a:pPr>
            <a:r>
              <a:rPr lang="en-GB" sz="2400" dirty="0"/>
              <a:t> 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To evaluate </a:t>
            </a:r>
            <a:r>
              <a:rPr lang="en-GB" sz="2400" dirty="0" err="1"/>
              <a:t>osteogenic</a:t>
            </a:r>
            <a:r>
              <a:rPr lang="en-GB" sz="2400" dirty="0"/>
              <a:t> differentiation </a:t>
            </a:r>
            <a:r>
              <a:rPr lang="en-GB" sz="2400" dirty="0" smtClean="0"/>
              <a:t>of </a:t>
            </a:r>
            <a:r>
              <a:rPr lang="en-GB" sz="2400" dirty="0" err="1"/>
              <a:t>mesenchymal</a:t>
            </a:r>
            <a:r>
              <a:rPr lang="en-GB" sz="2400" dirty="0"/>
              <a:t> </a:t>
            </a:r>
            <a:r>
              <a:rPr lang="en-GB" sz="2400" dirty="0" smtClean="0"/>
              <a:t>stem cells.</a:t>
            </a:r>
            <a:endParaRPr lang="en-US" sz="2400" dirty="0"/>
          </a:p>
          <a:p>
            <a:pPr marL="114300" lvl="0" indent="0">
              <a:buNone/>
            </a:pPr>
            <a:endParaRPr lang="en-US" sz="2400" dirty="0"/>
          </a:p>
          <a:p>
            <a:pPr lvl="0"/>
            <a:r>
              <a:rPr lang="en-GB" sz="2400" dirty="0"/>
              <a:t>To evaluate cell responses to the delivery system of BMP-2 </a:t>
            </a:r>
            <a:r>
              <a:rPr lang="en-GB" sz="2400" dirty="0" smtClean="0"/>
              <a:t>on PEEK.</a:t>
            </a:r>
          </a:p>
          <a:p>
            <a:pPr marL="0" lvl="0" indent="0">
              <a:buNone/>
            </a:pPr>
            <a:endParaRPr lang="en-GB" sz="2400" dirty="0"/>
          </a:p>
          <a:p>
            <a:pPr lvl="0"/>
            <a:r>
              <a:rPr lang="en-GB" sz="2400" dirty="0"/>
              <a:t>To evaluate </a:t>
            </a:r>
            <a:r>
              <a:rPr lang="en-GB" sz="2400" dirty="0" err="1"/>
              <a:t>osseointegration</a:t>
            </a:r>
            <a:r>
              <a:rPr lang="en-GB" sz="2400" dirty="0"/>
              <a:t>.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no0ory\Desktop\thank-you-394180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Alno0ory\Desktop\FN Molecul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880746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33400"/>
            <a:ext cx="8915400" cy="3886200"/>
          </a:xfrm>
        </p:spPr>
        <p:txBody>
          <a:bodyPr/>
          <a:lstStyle/>
          <a:p>
            <a:r>
              <a:rPr lang="en-US" sz="2400" dirty="0"/>
              <a:t>Several biomaterial studies showed a different type of substrates that could facilitate FN </a:t>
            </a:r>
            <a:r>
              <a:rPr lang="en-US" sz="2400" dirty="0" err="1" smtClean="0"/>
              <a:t>fibrillogenesis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/>
              <a:t>Vanterpool</a:t>
            </a:r>
            <a:r>
              <a:rPr lang="en-US" sz="2400" dirty="0"/>
              <a:t> et al. (2014) showed that PMA  induced a globular solution conformation of FN while PEA has the ability to regulate the formation of FN </a:t>
            </a:r>
            <a:r>
              <a:rPr lang="en-US" sz="2400" dirty="0" err="1"/>
              <a:t>fibrillar</a:t>
            </a:r>
            <a:r>
              <a:rPr lang="en-US" sz="2400" dirty="0"/>
              <a:t> networks upon adsorption on the surface.</a:t>
            </a:r>
          </a:p>
        </p:txBody>
      </p:sp>
      <p:pic>
        <p:nvPicPr>
          <p:cNvPr id="4" name="Picture 3" descr="C:\Users\Alno0ory\Desktop\PE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3"/>
          <a:stretch/>
        </p:blipFill>
        <p:spPr bwMode="auto">
          <a:xfrm>
            <a:off x="6858000" y="4038600"/>
            <a:ext cx="4505325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Alno0ory\Desktop\P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52887"/>
            <a:ext cx="4324350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8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no0ory\Desktop\PEA F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585788"/>
            <a:ext cx="898207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In-vitro</a:t>
            </a:r>
          </a:p>
        </p:txBody>
      </p:sp>
      <p:sp>
        <p:nvSpPr>
          <p:cNvPr id="3" name="Flowchart: Magnetic Disk 3"/>
          <p:cNvSpPr/>
          <p:nvPr/>
        </p:nvSpPr>
        <p:spPr>
          <a:xfrm>
            <a:off x="1828800" y="4419596"/>
            <a:ext cx="7213601" cy="9905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13600"/>
              <a:gd name="f7" fmla="val 990600"/>
              <a:gd name="f8" fmla="val 165100"/>
              <a:gd name="f9" fmla="val 3606800"/>
              <a:gd name="f10" fmla="val 825500"/>
              <a:gd name="f11" fmla="+- 0 0 -360"/>
              <a:gd name="f12" fmla="+- 0 0 -270"/>
              <a:gd name="f13" fmla="+- 0 0 -180"/>
              <a:gd name="f14" fmla="+- 0 0 -90"/>
              <a:gd name="f15" fmla="*/ f3 1 7213600"/>
              <a:gd name="f16" fmla="*/ f4 1 990600"/>
              <a:gd name="f17" fmla="+- f7 0 f5"/>
              <a:gd name="f18" fmla="+- f6 0 f5"/>
              <a:gd name="f19" fmla="*/ f11 f0 1"/>
              <a:gd name="f20" fmla="*/ f12 f0 1"/>
              <a:gd name="f21" fmla="*/ f13 f0 1"/>
              <a:gd name="f22" fmla="*/ f14 f0 1"/>
              <a:gd name="f23" fmla="*/ f18 1 7213600"/>
              <a:gd name="f24" fmla="*/ f17 1 990600"/>
              <a:gd name="f25" fmla="*/ f19 1 f2"/>
              <a:gd name="f26" fmla="*/ f20 1 f2"/>
              <a:gd name="f27" fmla="*/ f21 1 f2"/>
              <a:gd name="f28" fmla="*/ f22 1 f2"/>
              <a:gd name="f29" fmla="*/ 3606800 1 f23"/>
              <a:gd name="f30" fmla="*/ 330200 1 f24"/>
              <a:gd name="f31" fmla="*/ 0 1 f24"/>
              <a:gd name="f32" fmla="*/ 0 1 f23"/>
              <a:gd name="f33" fmla="*/ 495300 1 f24"/>
              <a:gd name="f34" fmla="*/ 990600 1 f24"/>
              <a:gd name="f35" fmla="*/ 7213600 1 f23"/>
              <a:gd name="f36" fmla="*/ 825500 1 f24"/>
              <a:gd name="f37" fmla="+- f25 0 f1"/>
              <a:gd name="f38" fmla="+- f26 0 f1"/>
              <a:gd name="f39" fmla="+- f27 0 f1"/>
              <a:gd name="f40" fmla="+- f28 0 f1"/>
              <a:gd name="f41" fmla="*/ f32 f15 1"/>
              <a:gd name="f42" fmla="*/ f35 f15 1"/>
              <a:gd name="f43" fmla="*/ f36 f16 1"/>
              <a:gd name="f44" fmla="*/ f30 f16 1"/>
              <a:gd name="f45" fmla="*/ f29 f15 1"/>
              <a:gd name="f46" fmla="*/ f31 f16 1"/>
              <a:gd name="f47" fmla="*/ f33 f16 1"/>
              <a:gd name="f48" fmla="*/ f3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45" y="f44"/>
              </a:cxn>
              <a:cxn ang="f37">
                <a:pos x="f45" y="f46"/>
              </a:cxn>
              <a:cxn ang="f38">
                <a:pos x="f41" y="f47"/>
              </a:cxn>
              <a:cxn ang="f39">
                <a:pos x="f45" y="f48"/>
              </a:cxn>
              <a:cxn ang="f40">
                <a:pos x="f42" y="f47"/>
              </a:cxn>
            </a:cxnLst>
            <a:rect l="f41" t="f44" r="f42" b="f43"/>
            <a:pathLst>
              <a:path w="7213600" h="990600" stroke="0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  <a:path w="7213600" h="990600" fill="none">
                <a:moveTo>
                  <a:pt x="f6" y="f8"/>
                </a:moveTo>
                <a:arcTo wR="f9" hR="f8" stAng="f5" swAng="f0"/>
              </a:path>
              <a:path w="7213600" h="990600" fill="none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</a:pathLst>
          </a:custGeom>
          <a:solidFill>
            <a:srgbClr val="DAD29A"/>
          </a:solidFill>
          <a:ln w="25402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PEEK</a:t>
            </a: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4"/>
          <p:cNvSpPr/>
          <p:nvPr/>
        </p:nvSpPr>
        <p:spPr>
          <a:xfrm>
            <a:off x="1828800" y="4419596"/>
            <a:ext cx="7213601" cy="2286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EEECE1"/>
          </a:solidFill>
          <a:ln w="25402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val 5"/>
          <p:cNvSpPr/>
          <p:nvPr/>
        </p:nvSpPr>
        <p:spPr>
          <a:xfrm>
            <a:off x="1828800" y="4267203"/>
            <a:ext cx="7213601" cy="2286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CFF"/>
          </a:solidFill>
          <a:ln w="25402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Oval 7"/>
          <p:cNvSpPr/>
          <p:nvPr/>
        </p:nvSpPr>
        <p:spPr>
          <a:xfrm>
            <a:off x="2438403" y="3962396"/>
            <a:ext cx="1015998" cy="3693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CD5B5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4A452A"/>
                </a:solidFill>
                <a:uFillTx/>
                <a:latin typeface="Calibri"/>
              </a:rPr>
              <a:t>BMP</a:t>
            </a: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Oval 8"/>
          <p:cNvSpPr/>
          <p:nvPr/>
        </p:nvSpPr>
        <p:spPr>
          <a:xfrm>
            <a:off x="3657600" y="3886200"/>
            <a:ext cx="1015998" cy="3693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CD5B5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4A452A"/>
                </a:solidFill>
                <a:uFillTx/>
                <a:latin typeface="Calibri"/>
              </a:rPr>
              <a:t>BMP</a:t>
            </a: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Oval 9"/>
          <p:cNvSpPr/>
          <p:nvPr/>
        </p:nvSpPr>
        <p:spPr>
          <a:xfrm>
            <a:off x="4876796" y="3886200"/>
            <a:ext cx="1015998" cy="3693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CD5B5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4A452A"/>
                </a:solidFill>
                <a:uFillTx/>
                <a:latin typeface="Calibri"/>
              </a:rPr>
              <a:t>BMP</a:t>
            </a: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Oval 10"/>
          <p:cNvSpPr/>
          <p:nvPr/>
        </p:nvSpPr>
        <p:spPr>
          <a:xfrm>
            <a:off x="5994404" y="3897867"/>
            <a:ext cx="1015998" cy="3693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CD5B5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4A452A"/>
                </a:solidFill>
                <a:uFillTx/>
                <a:latin typeface="Calibri"/>
              </a:rPr>
              <a:t>BMP</a:t>
            </a: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7213601" y="3974064"/>
            <a:ext cx="1015998" cy="3693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CD5B5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4A452A"/>
                </a:solidFill>
                <a:uFillTx/>
                <a:latin typeface="Calibri"/>
              </a:rPr>
              <a:t>BMP</a:t>
            </a: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9861575" y="4262731"/>
            <a:ext cx="681017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953735"/>
                </a:solidFill>
                <a:uFillTx/>
                <a:latin typeface="Calibri"/>
              </a:rPr>
              <a:t>PEA</a:t>
            </a:r>
          </a:p>
        </p:txBody>
      </p:sp>
      <p:cxnSp>
        <p:nvCxnSpPr>
          <p:cNvPr id="12" name="Straight Arrow Connector 14"/>
          <p:cNvCxnSpPr/>
          <p:nvPr/>
        </p:nvCxnSpPr>
        <p:spPr>
          <a:xfrm flipH="1">
            <a:off x="9042401" y="4495803"/>
            <a:ext cx="812801" cy="0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3" name="TextBox 15"/>
          <p:cNvSpPr txBox="1"/>
          <p:nvPr/>
        </p:nvSpPr>
        <p:spPr>
          <a:xfrm>
            <a:off x="304796" y="4038603"/>
            <a:ext cx="52770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CC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FN</a:t>
            </a:r>
          </a:p>
        </p:txBody>
      </p:sp>
      <p:cxnSp>
        <p:nvCxnSpPr>
          <p:cNvPr id="14" name="Straight Arrow Connector 16"/>
          <p:cNvCxnSpPr/>
          <p:nvPr/>
        </p:nvCxnSpPr>
        <p:spPr>
          <a:xfrm>
            <a:off x="1116080" y="4281394"/>
            <a:ext cx="712720" cy="0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39738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95598" y="1212000"/>
            <a:ext cx="8911687" cy="1280891"/>
          </a:xfrm>
        </p:spPr>
        <p:txBody>
          <a:bodyPr/>
          <a:lstStyle/>
          <a:p>
            <a:pPr lvl="0"/>
            <a:r>
              <a:rPr lang="en-GB" b="1"/>
              <a:t>OUTLINE:</a:t>
            </a:r>
            <a:endParaRPr lang="en-US" b="1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567132"/>
            <a:ext cx="8915400" cy="3886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b="1" dirty="0"/>
              <a:t>Literature review</a:t>
            </a:r>
          </a:p>
          <a:p>
            <a:pPr lvl="0">
              <a:buFont typeface="Wingdings" pitchFamily="2" charset="2"/>
              <a:buChar char="Ø"/>
            </a:pPr>
            <a:r>
              <a:rPr lang="en-GB" sz="2000" b="1" dirty="0" smtClean="0"/>
              <a:t>Aim </a:t>
            </a:r>
            <a:r>
              <a:rPr lang="en-GB" sz="2000" b="1" dirty="0"/>
              <a:t>of the study </a:t>
            </a:r>
          </a:p>
          <a:p>
            <a:pPr lvl="0">
              <a:buFont typeface="Wingdings" pitchFamily="2" charset="2"/>
              <a:buChar char="Ø"/>
            </a:pPr>
            <a:r>
              <a:rPr lang="en-GB" sz="2000" b="1" dirty="0"/>
              <a:t>Objectives </a:t>
            </a:r>
          </a:p>
          <a:p>
            <a:pPr marL="0" lvl="0" indent="0">
              <a:buNone/>
            </a:pPr>
            <a:endParaRPr lang="en-GB" sz="2000" b="1" dirty="0">
              <a:solidFill>
                <a:srgbClr val="000000"/>
              </a:solidFill>
              <a:latin typeface="Calibri"/>
            </a:endParaRPr>
          </a:p>
          <a:p>
            <a:pPr lvl="0">
              <a:buFont typeface="Wingdings" pitchFamily="2" charset="2"/>
              <a:buChar char="Ø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24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828800" y="961072"/>
            <a:ext cx="9829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The replacement of missing teeth with dental implants has become the gold standard treatment 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0484" name="Picture 4" descr="C:\Users\Alno0ory\Desktop\p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64" y="1981200"/>
            <a:ext cx="58166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Alno0ory\Desktop\p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64" y="1982355"/>
            <a:ext cx="57658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8915400" cy="3886200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 been introduced as dental implant including titanium, titanium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alloy,  zirconium and PEEK.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:\Users\Alno0ory\Desktop\ceraro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5629275" cy="3778250"/>
          </a:xfrm>
          <a:prstGeom prst="rect">
            <a:avLst/>
          </a:prstGeom>
          <a:noFill/>
          <a:ln>
            <a:noFill/>
          </a:ln>
          <a:effectLst>
            <a:outerShdw dist="139699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lno0ory\Desktop\pee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r="25445"/>
          <a:stretch/>
        </p:blipFill>
        <p:spPr bwMode="auto">
          <a:xfrm>
            <a:off x="9220200" y="2820266"/>
            <a:ext cx="1981200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4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92927" y="624105"/>
            <a:ext cx="8911687" cy="12808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b="1">
                <a:solidFill>
                  <a:srgbClr val="1F497D"/>
                </a:solidFill>
              </a:rPr>
              <a:t>Implant material requirements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8915400" cy="37776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Biological compatibility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Mechanical compatibility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Morphological compatibility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Imaging &amp; esthetic compatibility</a:t>
            </a:r>
          </a:p>
          <a:p>
            <a:pPr lvl="0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2000" y="471709"/>
            <a:ext cx="8911687" cy="1280891"/>
          </a:xfrm>
        </p:spPr>
        <p:txBody>
          <a:bodyPr/>
          <a:lstStyle/>
          <a:p>
            <a:pPr lvl="0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Limitation of Titanium Implant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676396"/>
            <a:ext cx="10159998" cy="4800600"/>
          </a:xfrm>
        </p:spPr>
        <p:txBody>
          <a:bodyPr/>
          <a:lstStyle/>
          <a:p>
            <a:pPr lvl="0"/>
            <a:r>
              <a:rPr lang="en-US" sz="2400" b="1" dirty="0"/>
              <a:t>elastic </a:t>
            </a:r>
            <a:r>
              <a:rPr lang="en-GB" sz="2400" b="1" dirty="0"/>
              <a:t>modulus </a:t>
            </a:r>
            <a:r>
              <a:rPr lang="en-US" sz="2400" b="1" dirty="0"/>
              <a:t>                  </a:t>
            </a:r>
            <a:r>
              <a:rPr lang="en-US" sz="2400" b="1" dirty="0" smtClean="0"/>
              <a:t>stress                bone </a:t>
            </a:r>
            <a:r>
              <a:rPr lang="en-US" sz="2400" b="1" dirty="0"/>
              <a:t>loss </a:t>
            </a:r>
          </a:p>
          <a:p>
            <a:pPr lvl="0"/>
            <a:r>
              <a:rPr lang="en-US" sz="2400" b="1" dirty="0"/>
              <a:t>esthetic problems</a:t>
            </a:r>
          </a:p>
          <a:p>
            <a:pPr lvl="0"/>
            <a:r>
              <a:rPr lang="en-US" sz="2400" b="1" dirty="0"/>
              <a:t>hypersensitivity </a:t>
            </a:r>
            <a:r>
              <a:rPr lang="en-US" sz="2400" b="1" dirty="0" smtClean="0"/>
              <a:t>( 0.6 % rare</a:t>
            </a:r>
            <a:r>
              <a:rPr lang="en-US" sz="2400" b="1" dirty="0"/>
              <a:t>)</a:t>
            </a:r>
          </a:p>
          <a:p>
            <a:pPr lvl="0"/>
            <a:r>
              <a:rPr lang="en-US" sz="2400" b="1" dirty="0"/>
              <a:t>Patient demand </a:t>
            </a:r>
          </a:p>
          <a:p>
            <a:pPr lvl="0"/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>
            <a:off x="4190996" y="1724887"/>
            <a:ext cx="812801" cy="304796"/>
          </a:xfrm>
          <a:custGeom>
            <a:avLst>
              <a:gd name="f0" fmla="val 175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273799" y="1752604"/>
            <a:ext cx="812801" cy="304796"/>
          </a:xfrm>
          <a:custGeom>
            <a:avLst>
              <a:gd name="f0" fmla="val 175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2" descr="C:\Users\Alno0ory\Desktop\Dental-Impla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0" y="3047996"/>
            <a:ext cx="4775197" cy="358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lno0ory\Desktop\untitled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25" y="3129025"/>
            <a:ext cx="4723122" cy="3419344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no0ory\Desktop\greygu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80" y="3501231"/>
            <a:ext cx="3148634" cy="331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447799"/>
            <a:ext cx="5943600" cy="44481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8004" y="609603"/>
            <a:ext cx="10159998" cy="11430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1859C"/>
                </a:solidFill>
                <a:latin typeface="Calisto MT" pitchFamily="18"/>
              </a:rPr>
              <a:t>PEEK</a:t>
            </a:r>
            <a:r>
              <a:rPr lang="en-US" dirty="0">
                <a:solidFill>
                  <a:srgbClr val="31859C"/>
                </a:solidFill>
                <a:latin typeface="Calisto MT" pitchFamily="18"/>
              </a:rPr>
              <a:t> (</a:t>
            </a:r>
            <a:r>
              <a:rPr lang="en-US" dirty="0" err="1">
                <a:solidFill>
                  <a:srgbClr val="31859C"/>
                </a:solidFill>
                <a:latin typeface="Calisto MT" pitchFamily="18"/>
              </a:rPr>
              <a:t>polyetheretherketone</a:t>
            </a:r>
            <a:r>
              <a:rPr lang="en-US" dirty="0">
                <a:solidFill>
                  <a:srgbClr val="31859C"/>
                </a:solidFill>
                <a:latin typeface="Calisto MT" pitchFamily="18"/>
              </a:rPr>
              <a:t>)</a:t>
            </a:r>
            <a:br>
              <a:rPr lang="en-US" dirty="0">
                <a:solidFill>
                  <a:srgbClr val="31859C"/>
                </a:solidFill>
                <a:latin typeface="Calisto MT" pitchFamily="18"/>
              </a:rPr>
            </a:br>
            <a:r>
              <a:rPr lang="en-US" dirty="0">
                <a:solidFill>
                  <a:srgbClr val="31859C"/>
                </a:solidFill>
                <a:latin typeface="Calisto MT" pitchFamily="18"/>
              </a:rPr>
              <a:t>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1066800"/>
            <a:ext cx="5791204" cy="3886200"/>
          </a:xfrm>
        </p:spPr>
        <p:txBody>
          <a:bodyPr/>
          <a:lstStyle/>
          <a:p>
            <a:pPr lvl="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hermoplastic polymer 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light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coloured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excellent chemical &amp;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biomechanical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properties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stable at high temperature (334C°)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resistance to chemicals and radiation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777240" lvl="2" indent="0"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lno0ory\Desktop\pee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9000" y="457200"/>
            <a:ext cx="4484811" cy="264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lno0ory\Desktop\IMG_8505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466886" y="3581400"/>
            <a:ext cx="4029038" cy="264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40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Interesting characteristic of PEEK </a:t>
            </a:r>
            <a:br>
              <a:rPr lang="en-GB" sz="40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667003" y="1562096"/>
            <a:ext cx="8915400" cy="3886200"/>
          </a:xfrm>
        </p:spPr>
        <p:txBody>
          <a:bodyPr/>
          <a:lstStyle/>
          <a:p>
            <a:pPr lv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elastic modulus                  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modified / carbon </a:t>
            </a:r>
          </a:p>
          <a:p>
            <a:pPr lvl="2"/>
            <a:endParaRPr lang="en-GB" dirty="0"/>
          </a:p>
          <a:p>
            <a:pPr lvl="0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511799" y="1676400"/>
            <a:ext cx="812801" cy="152403"/>
          </a:xfrm>
          <a:custGeom>
            <a:avLst>
              <a:gd name="f0" fmla="val 1957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2" descr="C:\Users\Alno0ory\Desktop\TABLE COMP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7003" y="2150869"/>
            <a:ext cx="8179902" cy="4021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930471" y="6324600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Najeeb</a:t>
            </a:r>
            <a:r>
              <a:rPr lang="en-US" dirty="0">
                <a:solidFill>
                  <a:srgbClr val="000000"/>
                </a:solidFill>
              </a:rPr>
              <a:t> et al, 2016)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95600" y="3962400"/>
            <a:ext cx="533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4495800"/>
            <a:ext cx="4933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71800" y="5486400"/>
            <a:ext cx="533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4322</TotalTime>
  <Words>736</Words>
  <Application>Microsoft Office PowerPoint</Application>
  <PresentationFormat>Widescreen</PresentationFormat>
  <Paragraphs>152</Paragraphs>
  <Slides>28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Calisto MT</vt:lpstr>
      <vt:lpstr>Century Gothic</vt:lpstr>
      <vt:lpstr>Courier New</vt:lpstr>
      <vt:lpstr>Times New Roman</vt:lpstr>
      <vt:lpstr>Wingdings</vt:lpstr>
      <vt:lpstr>Wingdings 3</vt:lpstr>
      <vt:lpstr>Wisp</vt:lpstr>
      <vt:lpstr>An Investigation of the Optimization of PEEK Implant Osseointegration Using a New Biomaterial Coating</vt:lpstr>
      <vt:lpstr>PowerPoint Presentation</vt:lpstr>
      <vt:lpstr>OUTLINE:</vt:lpstr>
      <vt:lpstr>PowerPoint Presentation</vt:lpstr>
      <vt:lpstr>PowerPoint Presentation</vt:lpstr>
      <vt:lpstr>Implant material requirements </vt:lpstr>
      <vt:lpstr>Limitation of Titanium Implant </vt:lpstr>
      <vt:lpstr>PEEK (polyetheretherketone)  </vt:lpstr>
      <vt:lpstr>Interesting characteristic of PEEK  </vt:lpstr>
      <vt:lpstr>Theoretically </vt:lpstr>
      <vt:lpstr>PEEK  </vt:lpstr>
      <vt:lpstr>PowerPoint Presentation</vt:lpstr>
      <vt:lpstr>PEEK Medical Application</vt:lpstr>
      <vt:lpstr>PowerPoint Presentation</vt:lpstr>
      <vt:lpstr>PEEK Dental Implant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Objetives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In-vitro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 al-otaibi</dc:creator>
  <cp:lastModifiedBy>Deirdre Kelliher</cp:lastModifiedBy>
  <cp:revision>53</cp:revision>
  <cp:lastPrinted>2017-01-25T16:51:36Z</cp:lastPrinted>
  <dcterms:created xsi:type="dcterms:W3CDTF">2017-01-25T00:55:26Z</dcterms:created>
  <dcterms:modified xsi:type="dcterms:W3CDTF">2017-09-12T09:16:31Z</dcterms:modified>
</cp:coreProperties>
</file>